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media/image25.jpg" ContentType="image/jp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2"/>
  </p:notesMasterIdLst>
  <p:sldIdLst>
    <p:sldId id="276" r:id="rId2"/>
    <p:sldId id="261" r:id="rId3"/>
    <p:sldId id="262" r:id="rId4"/>
    <p:sldId id="297" r:id="rId5"/>
    <p:sldId id="265" r:id="rId6"/>
    <p:sldId id="269" r:id="rId7"/>
    <p:sldId id="271" r:id="rId8"/>
    <p:sldId id="272" r:id="rId9"/>
    <p:sldId id="273" r:id="rId10"/>
    <p:sldId id="293" r:id="rId11"/>
    <p:sldId id="294" r:id="rId12"/>
    <p:sldId id="275" r:id="rId13"/>
    <p:sldId id="286" r:id="rId14"/>
    <p:sldId id="287" r:id="rId15"/>
    <p:sldId id="288" r:id="rId16"/>
    <p:sldId id="289" r:id="rId17"/>
    <p:sldId id="290" r:id="rId18"/>
    <p:sldId id="291" r:id="rId19"/>
    <p:sldId id="292" r:id="rId20"/>
    <p:sldId id="285" r:id="rId21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E3FC6907-A77E-4563-AA91-FFCEB57CDE13}">
          <p14:sldIdLst>
            <p14:sldId id="276"/>
            <p14:sldId id="261"/>
            <p14:sldId id="262"/>
            <p14:sldId id="297"/>
            <p14:sldId id="265"/>
            <p14:sldId id="269"/>
            <p14:sldId id="271"/>
            <p14:sldId id="272"/>
            <p14:sldId id="273"/>
            <p14:sldId id="293"/>
            <p14:sldId id="294"/>
            <p14:sldId id="275"/>
            <p14:sldId id="286"/>
            <p14:sldId id="287"/>
            <p14:sldId id="288"/>
            <p14:sldId id="289"/>
            <p14:sldId id="290"/>
            <p14:sldId id="291"/>
            <p14:sldId id="292"/>
            <p14:sldId id="285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Марина Кондакова" initials="МК" lastIdx="29" clrIdx="0">
    <p:extLst/>
  </p:cmAuthor>
  <p:cmAuthor id="2" name="Воронцов Сергей" initials="ВС" lastIdx="2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DBE9"/>
    <a:srgbClr val="CF4A3F"/>
    <a:srgbClr val="3660A7"/>
    <a:srgbClr val="B645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>
      <p:cViewPr varScale="1">
        <p:scale>
          <a:sx n="89" d="100"/>
          <a:sy n="89" d="100"/>
        </p:scale>
        <p:origin x="-45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796AFA-F0F9-4E27-BE42-CA3FDF86D024}" type="datetimeFigureOut">
              <a:rPr lang="ru-RU" smtClean="0"/>
              <a:t>31.01.2020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FC8B63-02CF-4F5A-9197-EA9336C02B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5365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178645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624970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 smtClean="0"/>
          </a:p>
        </p:txBody>
      </p:sp>
      <p:sp>
        <p:nvSpPr>
          <p:cNvPr id="5018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43EE2AA-AAC0-4AAC-A7EE-9AE23FEAB177}" type="slidenum">
              <a:rPr lang="ru-RU" altLang="ru-RU" sz="1200" b="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20</a:t>
            </a:fld>
            <a:endParaRPr lang="ru-RU" altLang="ru-RU" sz="1200" b="0" smtClean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6342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Admin\Downloads\Sl_01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144"/>
            <a:ext cx="9144000" cy="6874290"/>
          </a:xfrm>
          <a:prstGeom prst="rect">
            <a:avLst/>
          </a:prstGeom>
          <a:noFill/>
          <a:ln>
            <a:solidFill>
              <a:schemeClr val="tx1">
                <a:lumMod val="90000"/>
                <a:lumOff val="1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" name="Заголовок 69"/>
          <p:cNvSpPr>
            <a:spLocks noGrp="1"/>
          </p:cNvSpPr>
          <p:nvPr>
            <p:ph type="title" hasCustomPrompt="1"/>
          </p:nvPr>
        </p:nvSpPr>
        <p:spPr>
          <a:xfrm>
            <a:off x="179512" y="2640664"/>
            <a:ext cx="8712968" cy="1499616"/>
          </a:xfrm>
        </p:spPr>
        <p:txBody>
          <a:bodyPr/>
          <a:lstStyle>
            <a:lvl1pPr algn="ctr">
              <a:lnSpc>
                <a:spcPct val="100000"/>
              </a:lnSpc>
              <a:defRPr lang="ru-RU" sz="3200" b="1" kern="1200" cap="none" spc="0">
                <a:ln w="18415" cmpd="sng">
                  <a:solidFill>
                    <a:schemeClr val="tx1">
                      <a:lumMod val="90000"/>
                      <a:lumOff val="1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>
          <a:xfrm>
            <a:off x="250825" y="6165850"/>
            <a:ext cx="8642350" cy="576263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855774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 bwMode="auto">
          <a:xfrm>
            <a:off x="0" y="460375"/>
            <a:ext cx="9144000" cy="736377"/>
          </a:xfrm>
          <a:prstGeom prst="rect">
            <a:avLst/>
          </a:prstGeom>
          <a:solidFill>
            <a:srgbClr val="85DBE9"/>
          </a:solidFill>
          <a:ln>
            <a:noFill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ct val="110000"/>
              </a:lnSpc>
              <a:spcBef>
                <a:spcPct val="50000"/>
              </a:spcBef>
              <a:defRPr/>
            </a:pPr>
            <a:endParaRPr lang="ru-RU" dirty="0">
              <a:solidFill>
                <a:srgbClr val="008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0418" y="476672"/>
            <a:ext cx="8311793" cy="720080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0418" y="1258664"/>
            <a:ext cx="8311792" cy="524487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pic>
        <p:nvPicPr>
          <p:cNvPr id="4" name="Рисунок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23813"/>
            <a:ext cx="1728787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0641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06174"/>
            <a:ext cx="9144000" cy="422267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b="0" spc="2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18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Группа 10"/>
          <p:cNvGrpSpPr/>
          <p:nvPr/>
        </p:nvGrpSpPr>
        <p:grpSpPr>
          <a:xfrm>
            <a:off x="361950" y="0"/>
            <a:ext cx="8782050" cy="469900"/>
            <a:chOff x="361950" y="0"/>
            <a:chExt cx="8782050" cy="469900"/>
          </a:xfrm>
        </p:grpSpPr>
        <p:sp>
          <p:nvSpPr>
            <p:cNvPr id="12" name="Прямоугольник 11"/>
            <p:cNvSpPr/>
            <p:nvPr userDrawn="1"/>
          </p:nvSpPr>
          <p:spPr>
            <a:xfrm>
              <a:off x="8658225" y="0"/>
              <a:ext cx="485775" cy="469900"/>
            </a:xfrm>
            <a:prstGeom prst="rect">
              <a:avLst/>
            </a:prstGeom>
            <a:solidFill>
              <a:srgbClr val="0BB6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 dirty="0"/>
            </a:p>
          </p:txBody>
        </p:sp>
        <p:sp>
          <p:nvSpPr>
            <p:cNvPr id="13" name="Скругленный прямоугольник 12"/>
            <p:cNvSpPr/>
            <p:nvPr userDrawn="1"/>
          </p:nvSpPr>
          <p:spPr>
            <a:xfrm>
              <a:off x="361950" y="0"/>
              <a:ext cx="8782050" cy="469900"/>
            </a:xfrm>
            <a:prstGeom prst="roundRect">
              <a:avLst>
                <a:gd name="adj" fmla="val 50000"/>
              </a:avLst>
            </a:prstGeom>
            <a:solidFill>
              <a:srgbClr val="0BB6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 dirty="0"/>
            </a:p>
          </p:txBody>
        </p:sp>
        <p:sp>
          <p:nvSpPr>
            <p:cNvPr id="14" name="Прямоугольник 13"/>
            <p:cNvSpPr/>
            <p:nvPr userDrawn="1"/>
          </p:nvSpPr>
          <p:spPr>
            <a:xfrm>
              <a:off x="361950" y="0"/>
              <a:ext cx="485775" cy="228600"/>
            </a:xfrm>
            <a:prstGeom prst="rect">
              <a:avLst/>
            </a:prstGeom>
            <a:solidFill>
              <a:srgbClr val="0BB6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 dirty="0"/>
            </a:p>
          </p:txBody>
        </p:sp>
        <p:pic>
          <p:nvPicPr>
            <p:cNvPr id="15" name="Picture 6" descr="T:\Полищук\Фирменный стиль\invert_logo.png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873096" y="102374"/>
              <a:ext cx="1203935" cy="265153"/>
            </a:xfrm>
            <a:prstGeom prst="rect">
              <a:avLst/>
            </a:prstGeom>
            <a:noFill/>
          </p:spPr>
        </p:pic>
        <p:sp>
          <p:nvSpPr>
            <p:cNvPr id="16" name="TextBox 33"/>
            <p:cNvSpPr txBox="1"/>
            <p:nvPr userDrawn="1"/>
          </p:nvSpPr>
          <p:spPr>
            <a:xfrm>
              <a:off x="5964633" y="81062"/>
              <a:ext cx="150675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b="1" dirty="0">
                  <a:solidFill>
                    <a:schemeClr val="bg1"/>
                  </a:solidFill>
                </a:rPr>
                <a:t>www.mob-edu.ru</a:t>
              </a:r>
              <a:endParaRPr lang="ru-RU" sz="14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13917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auto">
          <a:xfrm>
            <a:off x="0" y="460375"/>
            <a:ext cx="9144000" cy="736377"/>
          </a:xfrm>
          <a:prstGeom prst="rect">
            <a:avLst/>
          </a:prstGeom>
          <a:solidFill>
            <a:srgbClr val="85DBE9"/>
          </a:solidFill>
          <a:ln>
            <a:noFill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ct val="110000"/>
              </a:lnSpc>
              <a:spcBef>
                <a:spcPct val="50000"/>
              </a:spcBef>
              <a:defRPr/>
            </a:pPr>
            <a:endParaRPr lang="ru-RU" dirty="0">
              <a:solidFill>
                <a:srgbClr val="008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476672"/>
            <a:ext cx="8268400" cy="72008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3528" y="1358096"/>
            <a:ext cx="4010728" cy="495126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1990" y="1358096"/>
            <a:ext cx="4366260" cy="495126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F6D53-7245-4635-9BED-C04DCACB2E34}" type="datetimeFigureOut">
              <a:rPr lang="ru-RU" smtClean="0"/>
              <a:t>31.01.2020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F0E17-F9BE-4C34-81F2-15B280B08CE2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8" name="Рисунок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23813"/>
            <a:ext cx="1728787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8647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 bwMode="auto">
          <a:xfrm>
            <a:off x="0" y="460375"/>
            <a:ext cx="9144000" cy="736377"/>
          </a:xfrm>
          <a:prstGeom prst="rect">
            <a:avLst/>
          </a:prstGeom>
          <a:solidFill>
            <a:srgbClr val="85DBE9"/>
          </a:solidFill>
          <a:ln>
            <a:noFill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ct val="110000"/>
              </a:lnSpc>
              <a:spcBef>
                <a:spcPct val="50000"/>
              </a:spcBef>
              <a:defRPr/>
            </a:pPr>
            <a:endParaRPr lang="ru-RU" dirty="0">
              <a:solidFill>
                <a:srgbClr val="008000"/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68096" y="476672"/>
            <a:ext cx="7290054" cy="720080"/>
          </a:xfrm>
        </p:spPr>
        <p:txBody>
          <a:bodyPr>
            <a:normAutofit/>
          </a:bodyPr>
          <a:lstStyle>
            <a:lvl1pPr>
              <a:defRPr sz="28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1520" y="1358096"/>
            <a:ext cx="4082736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200" b="0" cap="none" baseline="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1520" y="2342400"/>
            <a:ext cx="4082736" cy="39669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1990" y="1362028"/>
            <a:ext cx="43662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200" b="0" kern="1200" cap="none" baseline="0" dirty="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marL="0" lvl="0" indent="0" algn="l" defTabSz="914377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1990" y="2342400"/>
            <a:ext cx="4366260" cy="39669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F6D53-7245-4635-9BED-C04DCACB2E34}" type="datetimeFigureOut">
              <a:rPr lang="ru-RU" smtClean="0"/>
              <a:t>31.01.2020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F0E17-F9BE-4C34-81F2-15B280B08CE2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11" name="Рисунок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23813"/>
            <a:ext cx="1728787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1229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auto">
          <a:xfrm>
            <a:off x="0" y="460375"/>
            <a:ext cx="9144000" cy="736377"/>
          </a:xfrm>
          <a:prstGeom prst="rect">
            <a:avLst/>
          </a:prstGeom>
          <a:solidFill>
            <a:srgbClr val="85DBE9"/>
          </a:solidFill>
          <a:ln>
            <a:noFill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ct val="110000"/>
              </a:lnSpc>
              <a:spcBef>
                <a:spcPct val="50000"/>
              </a:spcBef>
              <a:defRPr/>
            </a:pPr>
            <a:endParaRPr lang="ru-RU" dirty="0">
              <a:solidFill>
                <a:srgbClr val="008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476672"/>
            <a:ext cx="7290054" cy="72008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F6D53-7245-4635-9BED-C04DCACB2E34}" type="datetimeFigureOut">
              <a:rPr lang="ru-RU" smtClean="0"/>
              <a:t>31.01.2020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F0E17-F9BE-4C34-81F2-15B280B08CE2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6" name="Рисунок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23813"/>
            <a:ext cx="1728787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0217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>
            <a:off x="0" y="460375"/>
            <a:ext cx="9144000" cy="736377"/>
          </a:xfrm>
          <a:prstGeom prst="rect">
            <a:avLst/>
          </a:prstGeom>
          <a:solidFill>
            <a:srgbClr val="85DBE9"/>
          </a:solidFill>
          <a:ln>
            <a:noFill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ct val="110000"/>
              </a:lnSpc>
              <a:spcBef>
                <a:spcPct val="50000"/>
              </a:spcBef>
              <a:defRPr/>
            </a:pPr>
            <a:endParaRPr lang="ru-RU" dirty="0">
              <a:solidFill>
                <a:srgbClr val="008000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F6D53-7245-4635-9BED-C04DCACB2E34}" type="datetimeFigureOut">
              <a:rPr lang="ru-RU" smtClean="0"/>
              <a:t>31.01.2020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F0E17-F9BE-4C34-81F2-15B280B08CE2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0" y="-19050"/>
            <a:ext cx="9144000" cy="459718"/>
          </a:xfrm>
          <a:prstGeom prst="rect">
            <a:avLst/>
          </a:prstGeom>
          <a:gradFill flip="none" rotWithShape="1">
            <a:gsLst>
              <a:gs pos="75000">
                <a:srgbClr val="83DAE8"/>
              </a:gs>
              <a:gs pos="0">
                <a:srgbClr val="0BB6D2"/>
              </a:gs>
              <a:gs pos="100000">
                <a:schemeClr val="lt1"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tIns="36000" bIns="36000" anchor="ctr"/>
          <a:lstStyle/>
          <a:p>
            <a:pPr>
              <a:lnSpc>
                <a:spcPct val="110000"/>
              </a:lnSpc>
              <a:spcBef>
                <a:spcPct val="50000"/>
              </a:spcBef>
              <a:defRPr/>
            </a:pPr>
            <a:endParaRPr lang="ru-RU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3316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 bwMode="auto">
          <a:xfrm>
            <a:off x="0" y="441325"/>
            <a:ext cx="2781300" cy="6416675"/>
          </a:xfrm>
          <a:prstGeom prst="rect">
            <a:avLst/>
          </a:prstGeom>
          <a:solidFill>
            <a:srgbClr val="85DBE9"/>
          </a:solidFill>
          <a:ln>
            <a:noFill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ct val="110000"/>
              </a:lnSpc>
              <a:spcBef>
                <a:spcPct val="50000"/>
              </a:spcBef>
              <a:defRPr/>
            </a:pPr>
            <a:endParaRPr lang="ru-RU" dirty="0">
              <a:solidFill>
                <a:srgbClr val="008000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-36512" y="471509"/>
            <a:ext cx="2817812" cy="1737360"/>
          </a:xfrm>
        </p:spPr>
        <p:txBody>
          <a:bodyPr>
            <a:noAutofit/>
          </a:bodyPr>
          <a:lstStyle>
            <a:lvl1pPr algn="r">
              <a:lnSpc>
                <a:spcPct val="80000"/>
              </a:lnSpc>
              <a:defRPr sz="2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816" y="620688"/>
            <a:ext cx="6120680" cy="597666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pic>
        <p:nvPicPr>
          <p:cNvPr id="9" name="Рисунок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23813"/>
            <a:ext cx="1728787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3877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 bwMode="auto">
          <a:xfrm>
            <a:off x="0" y="441325"/>
            <a:ext cx="2781300" cy="6416675"/>
          </a:xfrm>
          <a:prstGeom prst="rect">
            <a:avLst/>
          </a:prstGeom>
          <a:solidFill>
            <a:srgbClr val="85DBE9"/>
          </a:solidFill>
          <a:ln>
            <a:noFill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ct val="110000"/>
              </a:lnSpc>
              <a:spcBef>
                <a:spcPct val="50000"/>
              </a:spcBef>
              <a:defRPr/>
            </a:pPr>
            <a:endParaRPr lang="ru-RU" dirty="0">
              <a:solidFill>
                <a:srgbClr val="008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38" y="548680"/>
            <a:ext cx="2628354" cy="1463040"/>
          </a:xfrm>
        </p:spPr>
        <p:txBody>
          <a:bodyPr anchor="ctr">
            <a:noAutofit/>
          </a:bodyPr>
          <a:lstStyle>
            <a:lvl1pPr algn="r">
              <a:defRPr sz="2400" spc="2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43808" y="534255"/>
            <a:ext cx="6048672" cy="4037743"/>
          </a:xfrm>
          <a:solidFill>
            <a:schemeClr val="accent2">
              <a:lumMod val="60000"/>
              <a:lumOff val="40000"/>
            </a:schemeClr>
          </a:solidFill>
        </p:spPr>
        <p:txBody>
          <a:bodyPr lIns="457200" tIns="36576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43808" y="4797152"/>
            <a:ext cx="5904656" cy="1655674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8892480" y="4869160"/>
            <a:ext cx="0" cy="1584176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 bwMode="auto">
          <a:xfrm>
            <a:off x="0" y="-19050"/>
            <a:ext cx="9144000" cy="459718"/>
          </a:xfrm>
          <a:prstGeom prst="rect">
            <a:avLst/>
          </a:prstGeom>
          <a:gradFill flip="none" rotWithShape="1">
            <a:gsLst>
              <a:gs pos="75000">
                <a:srgbClr val="83DAE8"/>
              </a:gs>
              <a:gs pos="0">
                <a:srgbClr val="0BB6D2"/>
              </a:gs>
              <a:gs pos="100000">
                <a:schemeClr val="lt1"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tIns="36000" bIns="36000" anchor="ctr"/>
          <a:lstStyle/>
          <a:p>
            <a:pPr>
              <a:lnSpc>
                <a:spcPct val="110000"/>
              </a:lnSpc>
              <a:spcBef>
                <a:spcPct val="50000"/>
              </a:spcBef>
              <a:defRPr/>
            </a:pPr>
            <a:endParaRPr lang="ru-RU" dirty="0">
              <a:solidFill>
                <a:srgbClr val="008000"/>
              </a:solidFill>
            </a:endParaRPr>
          </a:p>
        </p:txBody>
      </p:sp>
      <p:pic>
        <p:nvPicPr>
          <p:cNvPr id="19" name="Рисунок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23813"/>
            <a:ext cx="1728787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3818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>
            <a:off x="0" y="460375"/>
            <a:ext cx="9144000" cy="736377"/>
          </a:xfrm>
          <a:prstGeom prst="rect">
            <a:avLst/>
          </a:prstGeom>
          <a:solidFill>
            <a:srgbClr val="85DBE9"/>
          </a:solidFill>
          <a:ln>
            <a:noFill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ct val="110000"/>
              </a:lnSpc>
              <a:spcBef>
                <a:spcPct val="50000"/>
              </a:spcBef>
              <a:defRPr/>
            </a:pPr>
            <a:endParaRPr lang="ru-RU" dirty="0">
              <a:solidFill>
                <a:srgbClr val="008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476672"/>
            <a:ext cx="8052376" cy="72008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F6D53-7245-4635-9BED-C04DCACB2E34}" type="datetimeFigureOut">
              <a:rPr lang="ru-RU" smtClean="0"/>
              <a:t>31.01.2020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F0E17-F9BE-4C34-81F2-15B280B08CE2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7" name="Рисунок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23813"/>
            <a:ext cx="1728787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0451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762000"/>
            <a:ext cx="1971675" cy="5410200"/>
          </a:xfrm>
        </p:spPr>
        <p:txBody>
          <a:bodyPr vert="eaVert" lIns="45720" tIns="91440" rIns="45720" bIns="9144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951" y="762000"/>
            <a:ext cx="5686425" cy="54102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F6D53-7245-4635-9BED-C04DCACB2E34}" type="datetimeFigureOut">
              <a:rPr lang="ru-RU" smtClean="0"/>
              <a:t>31.01.2020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F0E17-F9BE-4C34-81F2-15B280B08CE2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7543800" y="173563"/>
            <a:ext cx="0" cy="6858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195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F6D53-7245-4635-9BED-C04DCACB2E34}" type="datetimeFigureOut">
              <a:rPr lang="ru-RU" smtClean="0"/>
              <a:t>31.01.2020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F0E17-F9BE-4C34-81F2-15B280B08CE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4566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 bwMode="auto">
          <a:xfrm>
            <a:off x="0" y="460375"/>
            <a:ext cx="9144000" cy="736377"/>
          </a:xfrm>
          <a:prstGeom prst="rect">
            <a:avLst/>
          </a:prstGeom>
          <a:solidFill>
            <a:srgbClr val="85DBE9"/>
          </a:solidFill>
          <a:ln>
            <a:noFill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ct val="110000"/>
              </a:lnSpc>
              <a:spcBef>
                <a:spcPct val="50000"/>
              </a:spcBef>
              <a:defRPr/>
            </a:pPr>
            <a:endParaRPr lang="ru-RU" dirty="0">
              <a:solidFill>
                <a:srgbClr val="00800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72008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EF0E17-F9BE-4C34-81F2-15B280B08CE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0565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>
            <a:off x="0" y="460375"/>
            <a:ext cx="9144000" cy="736377"/>
          </a:xfrm>
          <a:prstGeom prst="rect">
            <a:avLst/>
          </a:prstGeom>
          <a:solidFill>
            <a:srgbClr val="85DBE9"/>
          </a:solidFill>
          <a:ln>
            <a:noFill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ct val="110000"/>
              </a:lnSpc>
              <a:spcBef>
                <a:spcPct val="50000"/>
              </a:spcBef>
              <a:defRPr/>
            </a:pPr>
            <a:endParaRPr lang="ru-RU" dirty="0">
              <a:solidFill>
                <a:srgbClr val="00800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6013" y="476672"/>
            <a:ext cx="7570787" cy="72008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EF6D53-7245-4635-9BED-C04DCACB2E34}" type="datetimeFigureOut">
              <a:rPr lang="ru-RU" smtClean="0"/>
              <a:t>31.01.2020</a:t>
            </a:fld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EF0E17-F9BE-4C34-81F2-15B280B08CE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1159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8096" y="460375"/>
            <a:ext cx="7290054" cy="7363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1340768"/>
            <a:ext cx="7290055" cy="4968592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8097" y="6470704"/>
            <a:ext cx="161560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fld id="{F0EF6D53-7245-4635-9BED-C04DCACB2E34}" type="datetimeFigureOut">
              <a:rPr lang="ru-RU" smtClean="0"/>
              <a:t>31.01.2020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32200" y="6470704"/>
            <a:ext cx="4426094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28000" y="6470704"/>
            <a:ext cx="73025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fld id="{60EF0E17-F9BE-4C34-81F2-15B280B08CE2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 bwMode="auto">
          <a:xfrm>
            <a:off x="0" y="-19050"/>
            <a:ext cx="9144000" cy="459718"/>
          </a:xfrm>
          <a:prstGeom prst="rect">
            <a:avLst/>
          </a:prstGeom>
          <a:gradFill flip="none" rotWithShape="1">
            <a:gsLst>
              <a:gs pos="75000">
                <a:srgbClr val="83DAE8"/>
              </a:gs>
              <a:gs pos="0">
                <a:srgbClr val="0BB6D2"/>
              </a:gs>
              <a:gs pos="100000">
                <a:schemeClr val="lt1"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tIns="36000" bIns="36000" anchor="ctr"/>
          <a:lstStyle/>
          <a:p>
            <a:pPr>
              <a:lnSpc>
                <a:spcPct val="110000"/>
              </a:lnSpc>
              <a:spcBef>
                <a:spcPct val="50000"/>
              </a:spcBef>
              <a:defRPr/>
            </a:pPr>
            <a:endParaRPr lang="ru-RU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6347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377" rtl="0" eaLnBrk="1" latinLnBrk="0" hangingPunct="1">
        <a:lnSpc>
          <a:spcPct val="80000"/>
        </a:lnSpc>
        <a:spcBef>
          <a:spcPct val="0"/>
        </a:spcBef>
        <a:buNone/>
        <a:defRPr sz="2800" b="1" kern="1200" cap="all" spc="100" baseline="0">
          <a:solidFill>
            <a:schemeClr val="tx1">
              <a:lumMod val="90000"/>
              <a:lumOff val="10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377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2"/>
        </a:buClr>
        <a:buSzPct val="100000"/>
        <a:buFont typeface="Tw Cen MT" panose="020B0602020104020603" pitchFamily="34" charset="0"/>
        <a:buChar char=" 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mob-edu.ru/" TargetMode="External"/><Relationship Id="rId5" Type="http://schemas.openxmlformats.org/officeDocument/2006/relationships/hyperlink" Target="mailto:_________@mob-edu.ru" TargetMode="Externa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1" y="10391"/>
            <a:ext cx="9140829" cy="685800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" y="1227667"/>
            <a:ext cx="4140200" cy="872066"/>
          </a:xfrm>
          <a:custGeom>
            <a:avLst/>
            <a:gdLst>
              <a:gd name="connsiteX0" fmla="*/ 0 w 3691467"/>
              <a:gd name="connsiteY0" fmla="*/ 0 h 999066"/>
              <a:gd name="connsiteX1" fmla="*/ 3691467 w 3691467"/>
              <a:gd name="connsiteY1" fmla="*/ 0 h 999066"/>
              <a:gd name="connsiteX2" fmla="*/ 3691467 w 3691467"/>
              <a:gd name="connsiteY2" fmla="*/ 999066 h 999066"/>
              <a:gd name="connsiteX3" fmla="*/ 0 w 3691467"/>
              <a:gd name="connsiteY3" fmla="*/ 999066 h 999066"/>
              <a:gd name="connsiteX4" fmla="*/ 0 w 3691467"/>
              <a:gd name="connsiteY4" fmla="*/ 0 h 999066"/>
              <a:gd name="connsiteX0" fmla="*/ 0 w 3691467"/>
              <a:gd name="connsiteY0" fmla="*/ 0 h 999066"/>
              <a:gd name="connsiteX1" fmla="*/ 3691467 w 3691467"/>
              <a:gd name="connsiteY1" fmla="*/ 0 h 999066"/>
              <a:gd name="connsiteX2" fmla="*/ 3217334 w 3691467"/>
              <a:gd name="connsiteY2" fmla="*/ 999066 h 999066"/>
              <a:gd name="connsiteX3" fmla="*/ 0 w 3691467"/>
              <a:gd name="connsiteY3" fmla="*/ 999066 h 999066"/>
              <a:gd name="connsiteX4" fmla="*/ 0 w 3691467"/>
              <a:gd name="connsiteY4" fmla="*/ 0 h 999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91467" h="999066">
                <a:moveTo>
                  <a:pt x="0" y="0"/>
                </a:moveTo>
                <a:lnTo>
                  <a:pt x="3691467" y="0"/>
                </a:lnTo>
                <a:lnTo>
                  <a:pt x="3217334" y="999066"/>
                </a:lnTo>
                <a:lnTo>
                  <a:pt x="0" y="999066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821" y="1385167"/>
            <a:ext cx="2541822" cy="54859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85800" y="3129791"/>
            <a:ext cx="473541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МЭО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как основа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единой информационно-образовательной среды субъекта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Российской Федерации. </a:t>
            </a:r>
          </a:p>
          <a:p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Основные проекты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Прямоугольник с двумя скругленными соседними углами 17"/>
          <p:cNvSpPr/>
          <p:nvPr/>
        </p:nvSpPr>
        <p:spPr>
          <a:xfrm rot="5400000">
            <a:off x="3294100" y="4444433"/>
            <a:ext cx="185131" cy="270933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B645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685800" y="5706532"/>
            <a:ext cx="2260600" cy="185131"/>
          </a:xfrm>
          <a:custGeom>
            <a:avLst/>
            <a:gdLst>
              <a:gd name="connsiteX0" fmla="*/ 0 w 2260600"/>
              <a:gd name="connsiteY0" fmla="*/ 0 h 185131"/>
              <a:gd name="connsiteX1" fmla="*/ 2260600 w 2260600"/>
              <a:gd name="connsiteY1" fmla="*/ 0 h 185131"/>
              <a:gd name="connsiteX2" fmla="*/ 2260600 w 2260600"/>
              <a:gd name="connsiteY2" fmla="*/ 185131 h 185131"/>
              <a:gd name="connsiteX3" fmla="*/ 0 w 2260600"/>
              <a:gd name="connsiteY3" fmla="*/ 185131 h 185131"/>
              <a:gd name="connsiteX4" fmla="*/ 0 w 2260600"/>
              <a:gd name="connsiteY4" fmla="*/ 0 h 185131"/>
              <a:gd name="connsiteX0" fmla="*/ 0 w 2260600"/>
              <a:gd name="connsiteY0" fmla="*/ 0 h 185131"/>
              <a:gd name="connsiteX1" fmla="*/ 2260600 w 2260600"/>
              <a:gd name="connsiteY1" fmla="*/ 0 h 185131"/>
              <a:gd name="connsiteX2" fmla="*/ 1819348 w 2260600"/>
              <a:gd name="connsiteY2" fmla="*/ 185131 h 185131"/>
              <a:gd name="connsiteX3" fmla="*/ 0 w 2260600"/>
              <a:gd name="connsiteY3" fmla="*/ 185131 h 185131"/>
              <a:gd name="connsiteX4" fmla="*/ 0 w 2260600"/>
              <a:gd name="connsiteY4" fmla="*/ 0 h 185131"/>
              <a:gd name="connsiteX0" fmla="*/ 0 w 2260600"/>
              <a:gd name="connsiteY0" fmla="*/ 0 h 185131"/>
              <a:gd name="connsiteX1" fmla="*/ 2260600 w 2260600"/>
              <a:gd name="connsiteY1" fmla="*/ 0 h 185131"/>
              <a:gd name="connsiteX2" fmla="*/ 1760869 w 2260600"/>
              <a:gd name="connsiteY2" fmla="*/ 185131 h 185131"/>
              <a:gd name="connsiteX3" fmla="*/ 0 w 2260600"/>
              <a:gd name="connsiteY3" fmla="*/ 185131 h 185131"/>
              <a:gd name="connsiteX4" fmla="*/ 0 w 2260600"/>
              <a:gd name="connsiteY4" fmla="*/ 0 h 185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60600" h="185131">
                <a:moveTo>
                  <a:pt x="0" y="0"/>
                </a:moveTo>
                <a:lnTo>
                  <a:pt x="2260600" y="0"/>
                </a:lnTo>
                <a:lnTo>
                  <a:pt x="1760869" y="185131"/>
                </a:lnTo>
                <a:lnTo>
                  <a:pt x="0" y="185131"/>
                </a:lnTo>
                <a:lnTo>
                  <a:pt x="0" y="0"/>
                </a:lnTo>
                <a:close/>
              </a:path>
            </a:pathLst>
          </a:custGeom>
          <a:solidFill>
            <a:srgbClr val="CF4A3F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3110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0B428A8-D80F-49C0-AA74-0BB052397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70079"/>
            <a:ext cx="9144000" cy="720080"/>
          </a:xfrm>
        </p:spPr>
        <p:txBody>
          <a:bodyPr>
            <a:noAutofit/>
          </a:bodyPr>
          <a:lstStyle/>
          <a:p>
            <a:pPr marL="432000">
              <a:lnSpc>
                <a:spcPct val="100000"/>
              </a:lnSpc>
            </a:pP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Миссия компании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30436" y="1559707"/>
            <a:ext cx="533620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Создание безопасной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цифровой образовательной среды</a:t>
            </a:r>
          </a:p>
          <a:p>
            <a:pPr marL="285750" indent="-285750"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endParaRPr lang="ru-RU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Формирование цифровой грамотности (сетевой компетентности) детей и молодежи</a:t>
            </a:r>
          </a:p>
          <a:p>
            <a:pPr marL="285750" indent="-285750"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endParaRPr lang="ru-RU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Обеспечение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доступности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качественного образования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для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всех категорий обучающихся,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в том числе учащихся с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ОВЗ, высокомотивированных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одаренных детей</a:t>
            </a:r>
          </a:p>
          <a:p>
            <a:pPr marL="285750" indent="-285750"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endParaRPr lang="ru-RU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Обеспечение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условий для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организации персонифицированного учения обучающихся 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соответствии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их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склонностями, способностями, потребностями, перспективными запросами региональной экономики</a:t>
            </a:r>
          </a:p>
          <a:p>
            <a:pPr marL="285750" indent="-285750"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endParaRPr lang="ru-RU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Непрерывное профессиональное развитие педагогов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0200" y="1559707"/>
            <a:ext cx="2463800" cy="4934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942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0" y="1200150"/>
            <a:ext cx="9144000" cy="5657850"/>
          </a:xfrm>
          <a:prstGeom prst="rect">
            <a:avLst/>
          </a:prstGeom>
        </p:spPr>
      </p:pic>
      <p:cxnSp>
        <p:nvCxnSpPr>
          <p:cNvPr id="87" name="Прямая соединительная линия 74"/>
          <p:cNvCxnSpPr>
            <a:cxnSpLocks noChangeShapeType="1"/>
          </p:cNvCxnSpPr>
          <p:nvPr/>
        </p:nvCxnSpPr>
        <p:spPr bwMode="auto">
          <a:xfrm flipV="1">
            <a:off x="1264850" y="3849779"/>
            <a:ext cx="299631" cy="759456"/>
          </a:xfrm>
          <a:prstGeom prst="line">
            <a:avLst/>
          </a:prstGeom>
          <a:noFill/>
          <a:ln w="44450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8" name="Прямая соединительная линия 89"/>
          <p:cNvCxnSpPr>
            <a:cxnSpLocks noChangeShapeType="1"/>
            <a:endCxn id="76" idx="1"/>
          </p:cNvCxnSpPr>
          <p:nvPr/>
        </p:nvCxnSpPr>
        <p:spPr bwMode="auto">
          <a:xfrm>
            <a:off x="2322254" y="3546039"/>
            <a:ext cx="746384" cy="207599"/>
          </a:xfrm>
          <a:prstGeom prst="line">
            <a:avLst/>
          </a:prstGeom>
          <a:noFill/>
          <a:ln w="44450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9" name="Прямая соединительная линия 91"/>
          <p:cNvCxnSpPr>
            <a:cxnSpLocks noChangeShapeType="1"/>
          </p:cNvCxnSpPr>
          <p:nvPr/>
        </p:nvCxnSpPr>
        <p:spPr bwMode="auto">
          <a:xfrm flipV="1">
            <a:off x="5416460" y="3518325"/>
            <a:ext cx="754971" cy="325804"/>
          </a:xfrm>
          <a:prstGeom prst="line">
            <a:avLst/>
          </a:prstGeom>
          <a:noFill/>
          <a:ln w="44450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0" name="Прямая соединительная линия 93"/>
          <p:cNvCxnSpPr>
            <a:cxnSpLocks noChangeShapeType="1"/>
          </p:cNvCxnSpPr>
          <p:nvPr/>
        </p:nvCxnSpPr>
        <p:spPr bwMode="auto">
          <a:xfrm flipV="1">
            <a:off x="1640088" y="5168198"/>
            <a:ext cx="745081" cy="203374"/>
          </a:xfrm>
          <a:prstGeom prst="line">
            <a:avLst/>
          </a:prstGeom>
          <a:noFill/>
          <a:ln w="44450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1" name="Прямая соединительная линия 95"/>
          <p:cNvCxnSpPr>
            <a:cxnSpLocks noChangeShapeType="1"/>
          </p:cNvCxnSpPr>
          <p:nvPr/>
        </p:nvCxnSpPr>
        <p:spPr bwMode="auto">
          <a:xfrm>
            <a:off x="3204478" y="4806512"/>
            <a:ext cx="2333792" cy="457376"/>
          </a:xfrm>
          <a:prstGeom prst="line">
            <a:avLst/>
          </a:prstGeom>
          <a:noFill/>
          <a:ln w="44450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" name="Прямая соединительная линия 98"/>
          <p:cNvCxnSpPr>
            <a:cxnSpLocks noChangeShapeType="1"/>
          </p:cNvCxnSpPr>
          <p:nvPr/>
        </p:nvCxnSpPr>
        <p:spPr bwMode="auto">
          <a:xfrm flipV="1">
            <a:off x="6505575" y="4975756"/>
            <a:ext cx="1012825" cy="103187"/>
          </a:xfrm>
          <a:prstGeom prst="line">
            <a:avLst/>
          </a:prstGeom>
          <a:noFill/>
          <a:ln w="44450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3" name="Прямая соединительная линия 100"/>
          <p:cNvCxnSpPr>
            <a:cxnSpLocks noChangeShapeType="1"/>
          </p:cNvCxnSpPr>
          <p:nvPr/>
        </p:nvCxnSpPr>
        <p:spPr bwMode="auto">
          <a:xfrm flipH="1" flipV="1">
            <a:off x="6837363" y="3862654"/>
            <a:ext cx="937738" cy="1026689"/>
          </a:xfrm>
          <a:prstGeom prst="line">
            <a:avLst/>
          </a:prstGeom>
          <a:noFill/>
          <a:ln w="44450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D6FA1F1-BD3C-494E-BBB6-81CD03D2B1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76672"/>
            <a:ext cx="9143999" cy="720080"/>
          </a:xfrm>
        </p:spPr>
        <p:txBody>
          <a:bodyPr>
            <a:noAutofit/>
          </a:bodyPr>
          <a:lstStyle/>
          <a:p>
            <a:pPr marL="432000" algn="ctr">
              <a:lnSpc>
                <a:spcPct val="100000"/>
              </a:lnSpc>
            </a:pP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Комплекс решений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6" name="Группа 3"/>
          <p:cNvGrpSpPr>
            <a:grpSpLocks/>
          </p:cNvGrpSpPr>
          <p:nvPr/>
        </p:nvGrpSpPr>
        <p:grpSpPr bwMode="auto">
          <a:xfrm>
            <a:off x="215900" y="4506912"/>
            <a:ext cx="1836738" cy="1700212"/>
            <a:chOff x="404743" y="4710113"/>
            <a:chExt cx="1836423" cy="1700212"/>
          </a:xfrm>
        </p:grpSpPr>
        <p:sp>
          <p:nvSpPr>
            <p:cNvPr id="47" name="Скругленный прямоугольник 46"/>
            <p:cNvSpPr/>
            <p:nvPr/>
          </p:nvSpPr>
          <p:spPr bwMode="auto">
            <a:xfrm>
              <a:off x="404743" y="5859463"/>
              <a:ext cx="1836423" cy="55086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dirty="0"/>
            </a:p>
          </p:txBody>
        </p:sp>
        <p:sp>
          <p:nvSpPr>
            <p:cNvPr id="48" name="TextBox 25"/>
            <p:cNvSpPr txBox="1">
              <a:spLocks noChangeArrowheads="1"/>
            </p:cNvSpPr>
            <p:nvPr/>
          </p:nvSpPr>
          <p:spPr bwMode="auto">
            <a:xfrm>
              <a:off x="406627" y="5877285"/>
              <a:ext cx="1832654" cy="492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ru-RU" altLang="ru-RU" sz="1400" dirty="0">
                  <a:solidFill>
                    <a:srgbClr val="066B7C"/>
                  </a:solidFill>
                </a:rPr>
                <a:t>Цифровой</a:t>
              </a:r>
              <a:r>
                <a:rPr lang="en-US" altLang="ru-RU" sz="1200" dirty="0">
                  <a:solidFill>
                    <a:srgbClr val="066B7C"/>
                  </a:solidFill>
                </a:rPr>
                <a:t> </a:t>
              </a:r>
              <a:r>
                <a:rPr lang="ru-RU" altLang="ru-RU" sz="1200" dirty="0">
                  <a:solidFill>
                    <a:srgbClr val="066B7C"/>
                  </a:solidFill>
                </a:rPr>
                <a:t>контент для 1-11 классов</a:t>
              </a:r>
              <a:r>
                <a:rPr lang="en-US" altLang="ru-RU" sz="1200" dirty="0">
                  <a:solidFill>
                    <a:srgbClr val="066B7C"/>
                  </a:solidFill>
                </a:rPr>
                <a:t> </a:t>
              </a:r>
              <a:endParaRPr lang="ru-RU" altLang="ru-RU" sz="1200" dirty="0">
                <a:solidFill>
                  <a:srgbClr val="066B7C"/>
                </a:solidFill>
              </a:endParaRPr>
            </a:p>
          </p:txBody>
        </p:sp>
        <p:grpSp>
          <p:nvGrpSpPr>
            <p:cNvPr id="49" name="Группа 29"/>
            <p:cNvGrpSpPr>
              <a:grpSpLocks/>
            </p:cNvGrpSpPr>
            <p:nvPr/>
          </p:nvGrpSpPr>
          <p:grpSpPr bwMode="auto">
            <a:xfrm>
              <a:off x="746887" y="4710113"/>
              <a:ext cx="1152134" cy="1152643"/>
              <a:chOff x="771112" y="4530601"/>
              <a:chExt cx="1152128" cy="1152128"/>
            </a:xfrm>
          </p:grpSpPr>
          <p:sp>
            <p:nvSpPr>
              <p:cNvPr id="50" name="Овал 49"/>
              <p:cNvSpPr/>
              <p:nvPr/>
            </p:nvSpPr>
            <p:spPr bwMode="auto">
              <a:xfrm>
                <a:off x="771112" y="4530601"/>
                <a:ext cx="1152128" cy="1152128"/>
              </a:xfrm>
              <a:prstGeom prst="ellipse">
                <a:avLst/>
              </a:prstGeom>
              <a:solidFill>
                <a:srgbClr val="61BB57"/>
              </a:solidFill>
              <a:ln w="38100">
                <a:solidFill>
                  <a:schemeClr val="bg1"/>
                </a:solidFill>
                <a:headEnd type="none" w="med" len="med"/>
                <a:tailEnd type="none" w="med" len="med"/>
              </a:ln>
              <a:effectLst>
                <a:outerShdw blurRad="114300" dir="5400000" rotWithShape="0">
                  <a:schemeClr val="bg1"/>
                </a:outerShdw>
              </a:effectLst>
              <a:extLst/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ru-RU">
                  <a:solidFill>
                    <a:srgbClr val="008000"/>
                  </a:solidFill>
                </a:endParaRPr>
              </a:p>
            </p:txBody>
          </p:sp>
          <p:pic>
            <p:nvPicPr>
              <p:cNvPr id="51" name="Picture 5" descr="T:\Полищук\Презентации\Презентация МЭО краткая июль 2016\mmo.png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5403" y="4673237"/>
                <a:ext cx="863546" cy="8642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52" name="Группа 40"/>
          <p:cNvGrpSpPr>
            <a:grpSpLocks/>
          </p:cNvGrpSpPr>
          <p:nvPr/>
        </p:nvGrpSpPr>
        <p:grpSpPr bwMode="auto">
          <a:xfrm>
            <a:off x="2149475" y="4500562"/>
            <a:ext cx="1414463" cy="1706562"/>
            <a:chOff x="2605548" y="4530601"/>
            <a:chExt cx="1415575" cy="1706713"/>
          </a:xfrm>
        </p:grpSpPr>
        <p:sp>
          <p:nvSpPr>
            <p:cNvPr id="53" name="Скругленный прямоугольник 52"/>
            <p:cNvSpPr/>
            <p:nvPr/>
          </p:nvSpPr>
          <p:spPr bwMode="auto">
            <a:xfrm>
              <a:off x="2605548" y="5680053"/>
              <a:ext cx="1415575" cy="55726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54" name="TextBox 19"/>
            <p:cNvSpPr txBox="1">
              <a:spLocks noChangeArrowheads="1"/>
            </p:cNvSpPr>
            <p:nvPr/>
          </p:nvSpPr>
          <p:spPr bwMode="auto">
            <a:xfrm>
              <a:off x="2641277" y="5727898"/>
              <a:ext cx="1344117" cy="4617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ru-RU" altLang="ru-RU" sz="1200" dirty="0">
                  <a:solidFill>
                    <a:srgbClr val="066B7C"/>
                  </a:solidFill>
                </a:rPr>
                <a:t>Лицензионное</a:t>
              </a:r>
            </a:p>
            <a:p>
              <a:pPr algn="ctr"/>
              <a:r>
                <a:rPr lang="ru-RU" altLang="ru-RU" sz="1200" dirty="0">
                  <a:solidFill>
                    <a:srgbClr val="066B7C"/>
                  </a:solidFill>
                </a:rPr>
                <a:t>ПО</a:t>
              </a:r>
            </a:p>
          </p:txBody>
        </p:sp>
        <p:grpSp>
          <p:nvGrpSpPr>
            <p:cNvPr id="55" name="Группа 28"/>
            <p:cNvGrpSpPr>
              <a:grpSpLocks/>
            </p:cNvGrpSpPr>
            <p:nvPr/>
          </p:nvGrpSpPr>
          <p:grpSpPr bwMode="auto">
            <a:xfrm>
              <a:off x="2737271" y="4530601"/>
              <a:ext cx="1152128" cy="1152128"/>
              <a:chOff x="2737271" y="4530601"/>
              <a:chExt cx="1152128" cy="1152128"/>
            </a:xfrm>
          </p:grpSpPr>
          <p:sp>
            <p:nvSpPr>
              <p:cNvPr id="56" name="Овал 55"/>
              <p:cNvSpPr/>
              <p:nvPr/>
            </p:nvSpPr>
            <p:spPr bwMode="auto">
              <a:xfrm>
                <a:off x="2737271" y="4530601"/>
                <a:ext cx="1152128" cy="1152128"/>
              </a:xfrm>
              <a:prstGeom prst="ellipse">
                <a:avLst/>
              </a:prstGeom>
              <a:solidFill>
                <a:srgbClr val="0BB6D2"/>
              </a:solidFill>
              <a:ln w="38100">
                <a:solidFill>
                  <a:schemeClr val="bg1"/>
                </a:solidFill>
                <a:headEnd type="none" w="med" len="med"/>
                <a:tailEnd type="none" w="med" len="med"/>
              </a:ln>
              <a:effectLst>
                <a:outerShdw blurRad="114300" dir="5400000" rotWithShape="0">
                  <a:schemeClr val="bg1"/>
                </a:outerShdw>
              </a:effectLst>
              <a:extLst/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ru-RU">
                  <a:solidFill>
                    <a:srgbClr val="008000"/>
                  </a:solidFill>
                </a:endParaRPr>
              </a:p>
            </p:txBody>
          </p:sp>
          <p:pic>
            <p:nvPicPr>
              <p:cNvPr id="57" name="Picture 3" descr="T:\Полищук\Презентации\Презентация МЭО краткая июль 2016\copywrite white icon png.png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05633" y="4698965"/>
                <a:ext cx="815406" cy="8154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58" name="Группа 4"/>
          <p:cNvGrpSpPr>
            <a:grpSpLocks/>
          </p:cNvGrpSpPr>
          <p:nvPr/>
        </p:nvGrpSpPr>
        <p:grpSpPr bwMode="auto">
          <a:xfrm>
            <a:off x="4716463" y="4492624"/>
            <a:ext cx="2427287" cy="1706563"/>
            <a:chOff x="4676675" y="4695825"/>
            <a:chExt cx="2427639" cy="1706563"/>
          </a:xfrm>
        </p:grpSpPr>
        <p:sp>
          <p:nvSpPr>
            <p:cNvPr id="59" name="Скругленный прямоугольник 58"/>
            <p:cNvSpPr/>
            <p:nvPr/>
          </p:nvSpPr>
          <p:spPr bwMode="auto">
            <a:xfrm>
              <a:off x="4676675" y="5811838"/>
              <a:ext cx="2427639" cy="59055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60" name="TextBox 15"/>
            <p:cNvSpPr txBox="1">
              <a:spLocks noChangeArrowheads="1"/>
            </p:cNvSpPr>
            <p:nvPr/>
          </p:nvSpPr>
          <p:spPr bwMode="auto">
            <a:xfrm>
              <a:off x="4706661" y="5871234"/>
              <a:ext cx="2367666" cy="4616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ru-RU" altLang="ru-RU" sz="1200" dirty="0">
                  <a:solidFill>
                    <a:srgbClr val="066B7C"/>
                  </a:solidFill>
                </a:rPr>
                <a:t>Комплекс образовательных услуг и сервисов</a:t>
              </a:r>
            </a:p>
          </p:txBody>
        </p:sp>
        <p:grpSp>
          <p:nvGrpSpPr>
            <p:cNvPr id="61" name="Группа 21"/>
            <p:cNvGrpSpPr>
              <a:grpSpLocks/>
            </p:cNvGrpSpPr>
            <p:nvPr/>
          </p:nvGrpSpPr>
          <p:grpSpPr bwMode="auto">
            <a:xfrm>
              <a:off x="5314599" y="4695825"/>
              <a:ext cx="1151791" cy="1152027"/>
              <a:chOff x="4626005" y="5259065"/>
              <a:chExt cx="1152128" cy="1152128"/>
            </a:xfrm>
          </p:grpSpPr>
          <p:sp>
            <p:nvSpPr>
              <p:cNvPr id="62" name="Овал 61"/>
              <p:cNvSpPr/>
              <p:nvPr/>
            </p:nvSpPr>
            <p:spPr bwMode="auto">
              <a:xfrm>
                <a:off x="4626005" y="5259065"/>
                <a:ext cx="1152128" cy="1152128"/>
              </a:xfrm>
              <a:prstGeom prst="ellipse">
                <a:avLst/>
              </a:prstGeom>
              <a:solidFill>
                <a:srgbClr val="500000"/>
              </a:solidFill>
              <a:ln w="38100">
                <a:solidFill>
                  <a:schemeClr val="bg1"/>
                </a:solidFill>
                <a:headEnd type="none" w="med" len="med"/>
                <a:tailEnd type="none" w="med" len="med"/>
              </a:ln>
              <a:effectLst>
                <a:outerShdw blurRad="114300" dir="5400000" rotWithShape="0">
                  <a:schemeClr val="bg1"/>
                </a:outerShdw>
              </a:effectLst>
              <a:extLst/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ru-RU">
                  <a:solidFill>
                    <a:srgbClr val="008000"/>
                  </a:solidFill>
                </a:endParaRPr>
              </a:p>
            </p:txBody>
          </p:sp>
          <p:pic>
            <p:nvPicPr>
              <p:cNvPr id="63" name="Picture 2" descr="T:\Полищук\Презентации\Презентация МЭО краткая июль 2016\comments white icon.png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15809" y="5512047"/>
                <a:ext cx="753581" cy="6168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64" name="Группа 48"/>
          <p:cNvGrpSpPr>
            <a:grpSpLocks/>
          </p:cNvGrpSpPr>
          <p:nvPr/>
        </p:nvGrpSpPr>
        <p:grpSpPr bwMode="auto">
          <a:xfrm>
            <a:off x="7222132" y="4506911"/>
            <a:ext cx="1780582" cy="1693485"/>
            <a:chOff x="7088610" y="4530601"/>
            <a:chExt cx="1781224" cy="1692484"/>
          </a:xfrm>
        </p:grpSpPr>
        <p:sp>
          <p:nvSpPr>
            <p:cNvPr id="65" name="Скругленный прямоугольник 64"/>
            <p:cNvSpPr/>
            <p:nvPr/>
          </p:nvSpPr>
          <p:spPr bwMode="auto">
            <a:xfrm>
              <a:off x="7102309" y="5658646"/>
              <a:ext cx="1675417" cy="556883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66" name="TextBox 23"/>
            <p:cNvSpPr txBox="1">
              <a:spLocks noChangeArrowheads="1"/>
            </p:cNvSpPr>
            <p:nvPr/>
          </p:nvSpPr>
          <p:spPr bwMode="auto">
            <a:xfrm>
              <a:off x="7088610" y="5687871"/>
              <a:ext cx="1781224" cy="535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ru-RU" altLang="ru-RU" sz="1200" dirty="0" smtClean="0">
                  <a:solidFill>
                    <a:srgbClr val="066B7C"/>
                  </a:solidFill>
                </a:rPr>
                <a:t>Современные образовательные </a:t>
              </a:r>
              <a:endParaRPr lang="ru-RU" altLang="ru-RU" sz="1200" dirty="0">
                <a:solidFill>
                  <a:srgbClr val="066B7C"/>
                </a:solidFill>
              </a:endParaRPr>
            </a:p>
            <a:p>
              <a:pPr algn="ctr">
                <a:lnSpc>
                  <a:spcPct val="80000"/>
                </a:lnSpc>
              </a:pPr>
              <a:r>
                <a:rPr lang="ru-RU" altLang="ru-RU" sz="1200" dirty="0">
                  <a:solidFill>
                    <a:srgbClr val="066B7C"/>
                  </a:solidFill>
                </a:rPr>
                <a:t>технологии</a:t>
              </a:r>
            </a:p>
          </p:txBody>
        </p:sp>
        <p:grpSp>
          <p:nvGrpSpPr>
            <p:cNvPr id="67" name="Группа 30"/>
            <p:cNvGrpSpPr>
              <a:grpSpLocks/>
            </p:cNvGrpSpPr>
            <p:nvPr/>
          </p:nvGrpSpPr>
          <p:grpSpPr bwMode="auto">
            <a:xfrm>
              <a:off x="7363953" y="4530601"/>
              <a:ext cx="1152128" cy="1152128"/>
              <a:chOff x="7226090" y="4530601"/>
              <a:chExt cx="1152128" cy="1152128"/>
            </a:xfrm>
          </p:grpSpPr>
          <p:sp>
            <p:nvSpPr>
              <p:cNvPr id="68" name="Овал 67"/>
              <p:cNvSpPr/>
              <p:nvPr/>
            </p:nvSpPr>
            <p:spPr bwMode="auto">
              <a:xfrm>
                <a:off x="7226090" y="4530601"/>
                <a:ext cx="1152128" cy="1152128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chemeClr val="bg1"/>
                </a:solidFill>
                <a:headEnd type="none" w="med" len="med"/>
                <a:tailEnd type="none" w="med" len="med"/>
              </a:ln>
              <a:effectLst>
                <a:outerShdw blurRad="114300" dir="5400000" rotWithShape="0">
                  <a:schemeClr val="bg1"/>
                </a:outerShdw>
              </a:effectLst>
              <a:extLst/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ru-RU">
                  <a:solidFill>
                    <a:srgbClr val="008000"/>
                  </a:solidFill>
                </a:endParaRPr>
              </a:p>
            </p:txBody>
          </p:sp>
          <p:pic>
            <p:nvPicPr>
              <p:cNvPr id="69" name="Рисунок 68"/>
              <p:cNvPicPr>
                <a:picLocks noChangeAspect="1"/>
              </p:cNvPicPr>
              <p:nvPr/>
            </p:nvPicPr>
            <p:blipFill>
              <a:blip r:embed="rId6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/>
              </a:blip>
              <a:stretch>
                <a:fillRect/>
              </a:stretch>
            </p:blipFill>
            <p:spPr>
              <a:xfrm>
                <a:off x="7503916" y="4807137"/>
                <a:ext cx="596476" cy="596472"/>
              </a:xfrm>
              <a:prstGeom prst="rect">
                <a:avLst/>
              </a:prstGeom>
              <a:solidFill>
                <a:srgbClr val="FFC000"/>
              </a:solidFill>
              <a:ln w="25400" cmpd="sng">
                <a:solidFill>
                  <a:schemeClr val="bg1"/>
                </a:solidFill>
              </a:ln>
            </p:spPr>
          </p:pic>
        </p:grpSp>
      </p:grpSp>
      <p:grpSp>
        <p:nvGrpSpPr>
          <p:cNvPr id="70" name="Группа 64"/>
          <p:cNvGrpSpPr>
            <a:grpSpLocks/>
          </p:cNvGrpSpPr>
          <p:nvPr/>
        </p:nvGrpSpPr>
        <p:grpSpPr bwMode="auto">
          <a:xfrm>
            <a:off x="633413" y="1851019"/>
            <a:ext cx="1862137" cy="2114550"/>
            <a:chOff x="837560" y="2200880"/>
            <a:chExt cx="1862232" cy="2113971"/>
          </a:xfrm>
        </p:grpSpPr>
        <p:pic>
          <p:nvPicPr>
            <p:cNvPr id="71" name="Рисунок 19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7560" y="2200880"/>
              <a:ext cx="1862232" cy="1768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2" name="Скругленный прямоугольник 71"/>
            <p:cNvSpPr/>
            <p:nvPr/>
          </p:nvSpPr>
          <p:spPr bwMode="auto">
            <a:xfrm>
              <a:off x="897888" y="3664154"/>
              <a:ext cx="1695536" cy="650697"/>
            </a:xfrm>
            <a:prstGeom prst="round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dirty="0"/>
            </a:p>
          </p:txBody>
        </p:sp>
        <p:sp>
          <p:nvSpPr>
            <p:cNvPr id="73" name="Подзаголовок 2"/>
            <p:cNvSpPr txBox="1">
              <a:spLocks/>
            </p:cNvSpPr>
            <p:nvPr/>
          </p:nvSpPr>
          <p:spPr bwMode="auto">
            <a:xfrm>
              <a:off x="1017573" y="3732321"/>
              <a:ext cx="1457128" cy="4726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  <a:spcBef>
                  <a:spcPts val="1000"/>
                </a:spcBef>
              </a:pPr>
              <a:r>
                <a:rPr lang="ru-RU" altLang="ru-RU" sz="1400" dirty="0">
                  <a:solidFill>
                    <a:srgbClr val="066B7C"/>
                  </a:solidFill>
                </a:rPr>
                <a:t>Интуитивные инструменты</a:t>
              </a:r>
              <a:endParaRPr lang="ru-RU" altLang="ru-RU" sz="1400" b="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74" name="Группа 62"/>
          <p:cNvGrpSpPr>
            <a:grpSpLocks/>
          </p:cNvGrpSpPr>
          <p:nvPr/>
        </p:nvGrpSpPr>
        <p:grpSpPr bwMode="auto">
          <a:xfrm>
            <a:off x="3068638" y="1681157"/>
            <a:ext cx="2435225" cy="2284412"/>
            <a:chOff x="3210220" y="2188734"/>
            <a:chExt cx="2434952" cy="2284382"/>
          </a:xfrm>
        </p:grpSpPr>
        <p:pic>
          <p:nvPicPr>
            <p:cNvPr id="75" name="Рисунок 31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9852" y="2188734"/>
              <a:ext cx="2367972" cy="22483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6" name="Скругленный прямоугольник 75"/>
            <p:cNvSpPr/>
            <p:nvPr/>
          </p:nvSpPr>
          <p:spPr bwMode="auto">
            <a:xfrm>
              <a:off x="3210220" y="4049260"/>
              <a:ext cx="2434952" cy="423856"/>
            </a:xfrm>
            <a:prstGeom prst="round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dirty="0"/>
            </a:p>
          </p:txBody>
        </p:sp>
        <p:sp>
          <p:nvSpPr>
            <p:cNvPr id="77" name="Подзаголовок 2"/>
            <p:cNvSpPr txBox="1">
              <a:spLocks/>
            </p:cNvSpPr>
            <p:nvPr/>
          </p:nvSpPr>
          <p:spPr bwMode="auto">
            <a:xfrm>
              <a:off x="3321333" y="4115405"/>
              <a:ext cx="2212727" cy="249235"/>
            </a:xfrm>
            <a:prstGeom prst="rect">
              <a:avLst/>
            </a:prstGeom>
            <a:solidFill>
              <a:srgbClr val="F8F8F8">
                <a:alpha val="69020"/>
              </a:srgbClr>
            </a:solidFill>
            <a:ln>
              <a:noFill/>
            </a:ln>
            <a:effectLst/>
            <a:extLst/>
          </p:spPr>
          <p:txBody>
            <a:bodyPr/>
            <a:lstStyle>
              <a:lvl1pPr marL="161925" indent="-161925" algn="l" rtl="0" eaLnBrk="0" fontAlgn="base" hangingPunct="0">
                <a:spcBef>
                  <a:spcPct val="20000"/>
                </a:spcBef>
                <a:spcAft>
                  <a:spcPct val="50000"/>
                </a:spcAft>
                <a:buClr>
                  <a:srgbClr val="CC0000"/>
                </a:buClr>
                <a:buChar char="•"/>
                <a:defRPr sz="2000">
                  <a:solidFill>
                    <a:srgbClr val="292929"/>
                  </a:solidFill>
                  <a:latin typeface="+mn-lt"/>
                  <a:ea typeface="+mn-ea"/>
                  <a:cs typeface="+mn-cs"/>
                </a:defRPr>
              </a:lvl1pPr>
              <a:lvl2pPr marL="344488" indent="-180975" algn="l" rtl="0" eaLnBrk="0" fontAlgn="base" hangingPunct="0">
                <a:spcBef>
                  <a:spcPct val="20000"/>
                </a:spcBef>
                <a:spcAft>
                  <a:spcPct val="30000"/>
                </a:spcAft>
                <a:buClr>
                  <a:schemeClr val="folHlink"/>
                </a:buClr>
                <a:buChar char="•"/>
                <a:defRPr>
                  <a:solidFill>
                    <a:srgbClr val="292929"/>
                  </a:solidFill>
                  <a:latin typeface="+mn-lt"/>
                  <a:cs typeface="+mn-cs"/>
                </a:defRPr>
              </a:lvl2pPr>
              <a:lvl3pPr marL="536575" indent="-190500" algn="l" rtl="0" eaLnBrk="0" fontAlgn="base" hangingPunct="0">
                <a:spcBef>
                  <a:spcPct val="20000"/>
                </a:spcBef>
                <a:spcAft>
                  <a:spcPct val="20000"/>
                </a:spcAft>
                <a:buClr>
                  <a:srgbClr val="CC0000"/>
                </a:buClr>
                <a:buChar char="•"/>
                <a:defRPr sz="1600">
                  <a:solidFill>
                    <a:srgbClr val="292929"/>
                  </a:solidFill>
                  <a:latin typeface="+mn-lt"/>
                  <a:cs typeface="+mn-cs"/>
                </a:defRPr>
              </a:lvl3pPr>
              <a:lvl4pPr marL="709613" indent="-171450" algn="l" rtl="0" eaLnBrk="0" fontAlgn="base" hangingPunct="0">
                <a:spcBef>
                  <a:spcPct val="20000"/>
                </a:spcBef>
                <a:spcAft>
                  <a:spcPct val="20000"/>
                </a:spcAft>
                <a:buClr>
                  <a:srgbClr val="CC0000"/>
                </a:buClr>
                <a:buChar char="•"/>
                <a:defRPr sz="1400">
                  <a:solidFill>
                    <a:srgbClr val="292929"/>
                  </a:solidFill>
                  <a:latin typeface="+mn-lt"/>
                  <a:cs typeface="+mn-cs"/>
                </a:defRPr>
              </a:lvl4pPr>
              <a:lvl5pPr marL="876300" indent="-161925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Char char="•"/>
                <a:defRPr sz="1200">
                  <a:solidFill>
                    <a:srgbClr val="292929"/>
                  </a:solidFill>
                  <a:latin typeface="+mn-lt"/>
                  <a:cs typeface="+mn-cs"/>
                </a:defRPr>
              </a:lvl5pPr>
              <a:lvl6pPr marL="1333500" indent="-161925" algn="l" rtl="0" fontAlgn="base"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Char char="•"/>
                <a:defRPr sz="1200">
                  <a:solidFill>
                    <a:srgbClr val="292929"/>
                  </a:solidFill>
                  <a:latin typeface="+mn-lt"/>
                  <a:cs typeface="+mn-cs"/>
                </a:defRPr>
              </a:lvl6pPr>
              <a:lvl7pPr marL="1790700" indent="-161925" algn="l" rtl="0" fontAlgn="base"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Char char="•"/>
                <a:defRPr sz="1200">
                  <a:solidFill>
                    <a:srgbClr val="292929"/>
                  </a:solidFill>
                  <a:latin typeface="+mn-lt"/>
                  <a:cs typeface="+mn-cs"/>
                </a:defRPr>
              </a:lvl7pPr>
              <a:lvl8pPr marL="2247900" indent="-161925" algn="l" rtl="0" fontAlgn="base"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Char char="•"/>
                <a:defRPr sz="1200">
                  <a:solidFill>
                    <a:srgbClr val="292929"/>
                  </a:solidFill>
                  <a:latin typeface="+mn-lt"/>
                  <a:cs typeface="+mn-cs"/>
                </a:defRPr>
              </a:lvl8pPr>
              <a:lvl9pPr marL="2705100" indent="-161925" algn="l" rtl="0" fontAlgn="base"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Char char="•"/>
                <a:defRPr sz="1200">
                  <a:solidFill>
                    <a:srgbClr val="292929"/>
                  </a:solidFill>
                  <a:latin typeface="+mn-lt"/>
                  <a:cs typeface="+mn-cs"/>
                </a:defRPr>
              </a:lvl9pPr>
            </a:lstStyle>
            <a:p>
              <a:pPr marL="0" indent="0" algn="ctr">
                <a:buFontTx/>
                <a:buNone/>
                <a:defRPr/>
              </a:pPr>
              <a:r>
                <a:rPr lang="ru-RU" sz="1400" b="1" kern="0" dirty="0" smtClean="0">
                  <a:solidFill>
                    <a:srgbClr val="066B7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Облачные технологии</a:t>
              </a:r>
              <a:endParaRPr lang="ru-RU" sz="1400" b="1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8" name="Группа 69"/>
          <p:cNvGrpSpPr>
            <a:grpSpLocks/>
          </p:cNvGrpSpPr>
          <p:nvPr/>
        </p:nvGrpSpPr>
        <p:grpSpPr bwMode="auto">
          <a:xfrm>
            <a:off x="6075363" y="1747832"/>
            <a:ext cx="2435225" cy="2217737"/>
            <a:chOff x="6280156" y="2065210"/>
            <a:chExt cx="2434952" cy="2218299"/>
          </a:xfrm>
        </p:grpSpPr>
        <p:pic>
          <p:nvPicPr>
            <p:cNvPr id="79" name="Рисунок 32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73273" y="2065210"/>
              <a:ext cx="1923449" cy="18263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0" name="Скругленный прямоугольник 79"/>
            <p:cNvSpPr/>
            <p:nvPr/>
          </p:nvSpPr>
          <p:spPr bwMode="auto">
            <a:xfrm>
              <a:off x="6280156" y="3607063"/>
              <a:ext cx="2434952" cy="676446"/>
            </a:xfrm>
            <a:prstGeom prst="round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dirty="0"/>
            </a:p>
          </p:txBody>
        </p:sp>
        <p:sp>
          <p:nvSpPr>
            <p:cNvPr id="81" name="Подзаголовок 2"/>
            <p:cNvSpPr txBox="1">
              <a:spLocks/>
            </p:cNvSpPr>
            <p:nvPr/>
          </p:nvSpPr>
          <p:spPr bwMode="auto">
            <a:xfrm>
              <a:off x="6403283" y="3693017"/>
              <a:ext cx="2188699" cy="504057"/>
            </a:xfrm>
            <a:prstGeom prst="rect">
              <a:avLst/>
            </a:prstGeom>
            <a:solidFill>
              <a:srgbClr val="FFFFFF">
                <a:alpha val="69803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  <a:spcBef>
                  <a:spcPts val="1000"/>
                </a:spcBef>
              </a:pPr>
              <a:r>
                <a:rPr lang="ru-RU" altLang="ru-RU" sz="1400" dirty="0">
                  <a:solidFill>
                    <a:srgbClr val="066B7C"/>
                  </a:solidFill>
                </a:rPr>
                <a:t>Кроссплатформенное решение</a:t>
              </a:r>
              <a:endParaRPr lang="ru-RU" altLang="ru-RU" sz="14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82" name="Группа 7"/>
          <p:cNvGrpSpPr>
            <a:grpSpLocks/>
          </p:cNvGrpSpPr>
          <p:nvPr/>
        </p:nvGrpSpPr>
        <p:grpSpPr bwMode="auto">
          <a:xfrm>
            <a:off x="3562350" y="4498974"/>
            <a:ext cx="1150938" cy="1706563"/>
            <a:chOff x="3527884" y="4702569"/>
            <a:chExt cx="1151713" cy="1706562"/>
          </a:xfrm>
        </p:grpSpPr>
        <p:sp>
          <p:nvSpPr>
            <p:cNvPr id="83" name="Скругленный прямоугольник 82"/>
            <p:cNvSpPr/>
            <p:nvPr/>
          </p:nvSpPr>
          <p:spPr bwMode="auto">
            <a:xfrm>
              <a:off x="3604135" y="5839218"/>
              <a:ext cx="999210" cy="569913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84" name="TextBox 19"/>
            <p:cNvSpPr txBox="1">
              <a:spLocks noChangeArrowheads="1"/>
            </p:cNvSpPr>
            <p:nvPr/>
          </p:nvSpPr>
          <p:spPr bwMode="auto">
            <a:xfrm>
              <a:off x="3630033" y="5992026"/>
              <a:ext cx="94741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ru-RU" altLang="ru-RU" sz="1200" dirty="0">
                  <a:solidFill>
                    <a:srgbClr val="066B7C"/>
                  </a:solidFill>
                </a:rPr>
                <a:t>Кадры</a:t>
              </a:r>
            </a:p>
          </p:txBody>
        </p:sp>
        <p:sp>
          <p:nvSpPr>
            <p:cNvPr id="85" name="Овал 84"/>
            <p:cNvSpPr/>
            <p:nvPr/>
          </p:nvSpPr>
          <p:spPr bwMode="auto">
            <a:xfrm>
              <a:off x="3527884" y="4702569"/>
              <a:ext cx="1151713" cy="1152026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38100">
              <a:solidFill>
                <a:schemeClr val="bg1"/>
              </a:solidFill>
              <a:headEnd type="none" w="med" len="med"/>
              <a:tailEnd type="none" w="med" len="med"/>
            </a:ln>
            <a:effectLst>
              <a:outerShdw blurRad="114300" dir="5400000" rotWithShape="0">
                <a:schemeClr val="bg1"/>
              </a:outerShdw>
            </a:effectLst>
            <a:extLst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ru-RU">
                <a:solidFill>
                  <a:srgbClr val="008000"/>
                </a:solidFill>
              </a:endParaRPr>
            </a:p>
          </p:txBody>
        </p:sp>
        <p:pic>
          <p:nvPicPr>
            <p:cNvPr id="86" name="Рисунок 6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73789" y="4893311"/>
              <a:ext cx="859902" cy="659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83628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-1" y="1190159"/>
            <a:ext cx="3930163" cy="5667841"/>
          </a:xfrm>
          <a:prstGeom prst="rect">
            <a:avLst/>
          </a:prstGeom>
          <a:solidFill>
            <a:schemeClr val="tx1">
              <a:lumMod val="10000"/>
              <a:lumOff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0B428A8-D80F-49C0-AA74-0BB052397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70079"/>
            <a:ext cx="9144000" cy="720080"/>
          </a:xfrm>
        </p:spPr>
        <p:txBody>
          <a:bodyPr>
            <a:noAutofit/>
          </a:bodyPr>
          <a:lstStyle/>
          <a:p>
            <a:pPr marL="432000">
              <a:lnSpc>
                <a:spcPct val="100000"/>
              </a:lnSpc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Цифровая образовательная среда МЭО. Основные характеристики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465997" y="1979735"/>
            <a:ext cx="3121265" cy="4104542"/>
          </a:xfrm>
          <a:prstGeom prst="rect">
            <a:avLst/>
          </a:prstGeom>
        </p:spPr>
        <p:txBody>
          <a:bodyPr vert="horz" lIns="45720" tIns="45720" rIns="45720" bIns="45720" rtlCol="0">
            <a:noAutofit/>
          </a:bodyPr>
          <a:lstStyle>
            <a:lvl1pPr marL="91440" indent="-91440" algn="l" defTabSz="914377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8000" indent="-288000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>
                <a:srgbClr val="B6452D"/>
              </a:buClr>
              <a:buFont typeface="Wingdings" panose="05000000000000000000" pitchFamily="2" charset="2"/>
              <a:buChar char="§"/>
            </a:pPr>
            <a:r>
              <a:rPr lang="ru-RU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Интуитивность</a:t>
            </a:r>
          </a:p>
          <a:p>
            <a:pPr marL="288000" indent="-288000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>
                <a:srgbClr val="B6452D"/>
              </a:buClr>
              <a:buFont typeface="Wingdings" panose="05000000000000000000" pitchFamily="2" charset="2"/>
              <a:buChar char="§"/>
            </a:pPr>
            <a:r>
              <a:rPr lang="ru-RU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Персонализация</a:t>
            </a:r>
          </a:p>
          <a:p>
            <a:pPr marL="288000" indent="-288000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>
                <a:srgbClr val="B6452D"/>
              </a:buClr>
              <a:buFont typeface="Wingdings" panose="05000000000000000000" pitchFamily="2" charset="2"/>
              <a:buChar char="§"/>
            </a:pPr>
            <a:r>
              <a:rPr lang="ru-RU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Междисциплинарность</a:t>
            </a:r>
          </a:p>
          <a:p>
            <a:pPr marL="288000" indent="-288000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>
                <a:srgbClr val="B6452D"/>
              </a:buClr>
              <a:buFont typeface="Wingdings" panose="05000000000000000000" pitchFamily="2" charset="2"/>
              <a:buChar char="§"/>
            </a:pPr>
            <a:r>
              <a:rPr lang="ru-RU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Мотивация  к познанию </a:t>
            </a:r>
          </a:p>
          <a:p>
            <a:pPr marL="288000" indent="-288000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>
                <a:srgbClr val="B6452D"/>
              </a:buClr>
              <a:buFont typeface="Wingdings" panose="05000000000000000000" pitchFamily="2" charset="2"/>
              <a:buChar char="§"/>
            </a:pPr>
            <a:r>
              <a:rPr lang="ru-RU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Позитивная социализация</a:t>
            </a:r>
          </a:p>
          <a:p>
            <a:pPr marL="288000" indent="-288000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>
                <a:srgbClr val="B6452D"/>
              </a:buClr>
              <a:buFont typeface="Wingdings" panose="05000000000000000000" pitchFamily="2" charset="2"/>
              <a:buChar char="§"/>
            </a:pPr>
            <a:r>
              <a:rPr lang="ru-RU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Формирование навыков </a:t>
            </a:r>
            <a:br>
              <a:rPr lang="ru-RU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компетенций </a:t>
            </a:r>
            <a:r>
              <a:rPr 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XXI </a:t>
            </a:r>
            <a:r>
              <a:rPr lang="ru-RU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века</a:t>
            </a:r>
          </a:p>
          <a:p>
            <a:pPr marL="288000" indent="-288000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>
                <a:srgbClr val="B6452D"/>
              </a:buClr>
              <a:buFont typeface="Wingdings" panose="05000000000000000000" pitchFamily="2" charset="2"/>
              <a:buChar char="§"/>
            </a:pPr>
            <a:endParaRPr lang="ru-RU" sz="16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2" descr="T:\Полищук\Сайт\Субъектам РФ\Страница Апробация\Апробация МЭШ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64269" y="1436339"/>
            <a:ext cx="4548125" cy="3411093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4264268" y="5138363"/>
            <a:ext cx="4879731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1200"/>
              </a:spcBef>
              <a:buClr>
                <a:srgbClr val="B6452D"/>
              </a:buClr>
              <a:buFont typeface="Wingdings" panose="05000000000000000000" pitchFamily="2" charset="2"/>
              <a:buChar char="§"/>
            </a:pPr>
            <a:r>
              <a:rPr lang="ru-RU" sz="13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Мониторинг образовательного процесса</a:t>
            </a:r>
          </a:p>
          <a:p>
            <a:pPr marL="288000" indent="-288000">
              <a:spcBef>
                <a:spcPts val="1200"/>
              </a:spcBef>
              <a:buClr>
                <a:srgbClr val="B6452D"/>
              </a:buClr>
              <a:buFont typeface="Wingdings" panose="05000000000000000000" pitchFamily="2" charset="2"/>
              <a:buChar char="§"/>
            </a:pPr>
            <a:r>
              <a:rPr lang="ru-RU" sz="13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Проектная и учебно-исследовательская деятельность </a:t>
            </a:r>
          </a:p>
          <a:p>
            <a:pPr marL="285750" indent="-285750">
              <a:spcBef>
                <a:spcPts val="1200"/>
              </a:spcBef>
              <a:buClr>
                <a:srgbClr val="B6452D"/>
              </a:buClr>
              <a:buFont typeface="Wingdings" panose="05000000000000000000" pitchFamily="2" charset="2"/>
              <a:buChar char="§"/>
            </a:pPr>
            <a:r>
              <a:rPr lang="ru-RU" sz="13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Формирующая и констатирующая система оценивания</a:t>
            </a:r>
          </a:p>
          <a:p>
            <a:pPr marL="285750" indent="-285750">
              <a:spcBef>
                <a:spcPts val="1200"/>
              </a:spcBef>
              <a:buClr>
                <a:srgbClr val="B6452D"/>
              </a:buClr>
              <a:buFont typeface="Wingdings" panose="05000000000000000000" pitchFamily="2" charset="2"/>
              <a:buChar char="§"/>
            </a:pPr>
            <a:r>
              <a:rPr lang="ru-RU" sz="13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Совместная деятельность и сотрудничество</a:t>
            </a:r>
          </a:p>
          <a:p>
            <a:pPr marL="285750" indent="-285750">
              <a:spcBef>
                <a:spcPts val="1200"/>
              </a:spcBef>
              <a:buClr>
                <a:srgbClr val="B6452D"/>
              </a:buClr>
              <a:buFont typeface="Wingdings" panose="05000000000000000000" pitchFamily="2" charset="2"/>
              <a:buChar char="§"/>
            </a:pPr>
            <a:endParaRPr lang="ru-RU" sz="1300" dirty="0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4634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2C7869F-A9B0-4A7B-BF40-062891AB9D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476672"/>
            <a:ext cx="9144000" cy="720080"/>
          </a:xfrm>
        </p:spPr>
        <p:txBody>
          <a:bodyPr>
            <a:noAutofit/>
          </a:bodyPr>
          <a:lstStyle/>
          <a:p>
            <a:pPr marL="432000">
              <a:lnSpc>
                <a:spcPct val="100000"/>
              </a:lnSpc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Равные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образовательные возможности</a:t>
            </a:r>
          </a:p>
        </p:txBody>
      </p:sp>
      <p:pic>
        <p:nvPicPr>
          <p:cNvPr id="21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506" y="1563688"/>
            <a:ext cx="8582025" cy="479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" name="Группа 7"/>
          <p:cNvGrpSpPr>
            <a:grpSpLocks/>
          </p:cNvGrpSpPr>
          <p:nvPr/>
        </p:nvGrpSpPr>
        <p:grpSpPr bwMode="auto">
          <a:xfrm>
            <a:off x="209299" y="1554896"/>
            <a:ext cx="8712439" cy="4802309"/>
            <a:chOff x="176210" y="1884090"/>
            <a:chExt cx="8712439" cy="4802859"/>
          </a:xfrm>
        </p:grpSpPr>
        <p:sp>
          <p:nvSpPr>
            <p:cNvPr id="23" name="Прямоугольник 22"/>
            <p:cNvSpPr/>
            <p:nvPr/>
          </p:nvSpPr>
          <p:spPr>
            <a:xfrm>
              <a:off x="176214" y="1884091"/>
              <a:ext cx="2246215" cy="1976212"/>
            </a:xfrm>
            <a:prstGeom prst="rect">
              <a:avLst/>
            </a:prstGeom>
            <a:solidFill>
              <a:srgbClr val="0BB6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144000">
                <a:defRPr/>
              </a:pPr>
              <a:r>
                <a:rPr lang="ru-RU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Непрерывное профессиональное  развитие</a:t>
              </a:r>
            </a:p>
            <a:p>
              <a:pPr marL="144000">
                <a:defRPr/>
              </a:pPr>
              <a:r>
                <a:rPr lang="ru-RU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 формирование сетевого профессионального педагогического сообщества</a:t>
              </a:r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2455405" y="5704590"/>
              <a:ext cx="2005962" cy="982359"/>
            </a:xfrm>
            <a:prstGeom prst="rect">
              <a:avLst/>
            </a:prstGeom>
            <a:solidFill>
              <a:srgbClr val="61BB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144000">
                <a:lnSpc>
                  <a:spcPct val="80000"/>
                </a:lnSpc>
                <a:defRPr/>
              </a:pPr>
              <a:r>
                <a:rPr lang="ru-RU" sz="14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Одарённые и</a:t>
              </a:r>
              <a:r>
                <a:rPr lang="en-US" sz="14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 </a:t>
              </a:r>
              <a:r>
                <a:rPr lang="ru-RU" sz="14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высоко</a:t>
              </a:r>
              <a:r>
                <a:rPr lang="en-US" sz="14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r>
                <a:rPr lang="ru-RU" sz="14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мотивированные  </a:t>
              </a:r>
              <a:r>
                <a:rPr lang="ru-RU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дети</a:t>
              </a:r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4512649" y="1884090"/>
              <a:ext cx="2068513" cy="1247917"/>
            </a:xfrm>
            <a:prstGeom prst="rect">
              <a:avLst/>
            </a:prstGeom>
            <a:solidFill>
              <a:srgbClr val="61BB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88000" indent="-216000">
                <a:lnSpc>
                  <a:spcPct val="80000"/>
                </a:lnSpc>
                <a:spcBef>
                  <a:spcPts val="800"/>
                </a:spcBef>
                <a:buFont typeface="Wingdings" panose="05000000000000000000" pitchFamily="2" charset="2"/>
                <a:buChar char="§"/>
                <a:defRPr/>
              </a:pPr>
              <a:r>
                <a:rPr lang="ru-RU" sz="12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Сельские школы</a:t>
              </a:r>
            </a:p>
            <a:p>
              <a:pPr marL="288000" indent="-216000">
                <a:lnSpc>
                  <a:spcPct val="80000"/>
                </a:lnSpc>
                <a:spcBef>
                  <a:spcPts val="800"/>
                </a:spcBef>
                <a:buFont typeface="Wingdings" panose="05000000000000000000" pitchFamily="2" charset="2"/>
                <a:buChar char="§"/>
                <a:defRPr/>
              </a:pPr>
              <a:r>
                <a:rPr lang="ru-RU" sz="12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Школы, находящиеся в</a:t>
              </a:r>
              <a:r>
                <a:rPr lang="en-US" sz="12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 </a:t>
              </a:r>
              <a:r>
                <a:rPr lang="ru-RU" sz="12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труднодоступных районах</a:t>
              </a:r>
              <a:endParaRPr lang="ru-RU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Прямоугольник 25"/>
            <p:cNvSpPr/>
            <p:nvPr/>
          </p:nvSpPr>
          <p:spPr>
            <a:xfrm>
              <a:off x="176210" y="3902033"/>
              <a:ext cx="2246214" cy="1124079"/>
            </a:xfrm>
            <a:prstGeom prst="rect">
              <a:avLst/>
            </a:prstGeom>
            <a:solidFill>
              <a:srgbClr val="FDC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144000">
                <a:defRPr/>
              </a:pPr>
              <a:r>
                <a:rPr lang="ru-RU" sz="140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Школы,</a:t>
              </a:r>
            </a:p>
            <a:p>
              <a:pPr marL="144000">
                <a:defRPr/>
              </a:pPr>
              <a:r>
                <a:rPr lang="ru-RU" sz="140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показывающие</a:t>
              </a:r>
            </a:p>
            <a:p>
              <a:pPr marL="144000">
                <a:defRPr/>
              </a:pPr>
              <a:r>
                <a:rPr lang="ru-RU" sz="140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стабильно низкие</a:t>
              </a:r>
            </a:p>
            <a:p>
              <a:pPr marL="144000">
                <a:defRPr/>
              </a:pPr>
              <a:r>
                <a:rPr lang="ru-RU" sz="140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результаты</a:t>
              </a:r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6628714" y="1884090"/>
              <a:ext cx="2259935" cy="1247918"/>
            </a:xfrm>
            <a:prstGeom prst="rect">
              <a:avLst/>
            </a:prstGeom>
            <a:solidFill>
              <a:srgbClr val="FDC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72000">
                <a:defRPr/>
              </a:pPr>
              <a:r>
                <a:rPr lang="ru-RU" sz="16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Соотечественники </a:t>
              </a:r>
              <a:br>
                <a:rPr lang="ru-RU" sz="16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ru-RU" sz="16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за рубежом</a:t>
              </a:r>
            </a:p>
          </p:txBody>
        </p:sp>
        <p:sp>
          <p:nvSpPr>
            <p:cNvPr id="35" name="TextBox 36"/>
            <p:cNvSpPr txBox="1">
              <a:spLocks noChangeArrowheads="1"/>
            </p:cNvSpPr>
            <p:nvPr/>
          </p:nvSpPr>
          <p:spPr bwMode="auto">
            <a:xfrm>
              <a:off x="7052649" y="3181468"/>
              <a:ext cx="1836000" cy="1576981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216000" indent="-144000">
                <a:spcBef>
                  <a:spcPts val="1200"/>
                </a:spcBef>
                <a:buFont typeface="Wingdings" panose="05000000000000000000" pitchFamily="2" charset="2"/>
                <a:buChar char="§"/>
              </a:pPr>
              <a:r>
                <a:rPr lang="ru-RU" altLang="ru-RU" sz="1200" dirty="0" smtClean="0">
                  <a:solidFill>
                    <a:schemeClr val="bg1"/>
                  </a:solidFill>
                </a:rPr>
                <a:t>Семейное</a:t>
              </a:r>
              <a:r>
                <a:rPr lang="en-US" altLang="ru-RU" sz="1200" dirty="0" smtClean="0">
                  <a:solidFill>
                    <a:schemeClr val="bg1"/>
                  </a:solidFill>
                </a:rPr>
                <a:t> </a:t>
              </a:r>
              <a:r>
                <a:rPr lang="ru-RU" altLang="ru-RU" sz="1200" dirty="0" smtClean="0">
                  <a:solidFill>
                    <a:schemeClr val="bg1"/>
                  </a:solidFill>
                </a:rPr>
                <a:t>обучение</a:t>
              </a:r>
            </a:p>
            <a:p>
              <a:pPr marL="216000" indent="-144000">
                <a:spcBef>
                  <a:spcPts val="1200"/>
                </a:spcBef>
                <a:buFont typeface="Wingdings" panose="05000000000000000000" pitchFamily="2" charset="2"/>
                <a:buChar char="§"/>
              </a:pPr>
              <a:r>
                <a:rPr lang="ru-RU" altLang="ru-RU" sz="1200" dirty="0" smtClean="0">
                  <a:solidFill>
                    <a:schemeClr val="bg1"/>
                  </a:solidFill>
                </a:rPr>
                <a:t>Самообразование </a:t>
              </a:r>
              <a:endParaRPr lang="ru-RU" altLang="ru-RU" sz="1200" dirty="0">
                <a:solidFill>
                  <a:schemeClr val="bg1"/>
                </a:solidFill>
              </a:endParaRPr>
            </a:p>
          </p:txBody>
        </p:sp>
        <p:sp>
          <p:nvSpPr>
            <p:cNvPr id="29" name="Прямоугольник 28"/>
            <p:cNvSpPr/>
            <p:nvPr/>
          </p:nvSpPr>
          <p:spPr bwMode="auto">
            <a:xfrm>
              <a:off x="4511179" y="3180884"/>
              <a:ext cx="2502747" cy="2871253"/>
            </a:xfrm>
            <a:prstGeom prst="rect">
              <a:avLst/>
            </a:prstGeom>
            <a:solidFill>
              <a:srgbClr val="1F1F1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144000">
                <a:spcBef>
                  <a:spcPts val="1200"/>
                </a:spcBef>
                <a:defRPr/>
              </a:pPr>
              <a:r>
                <a:rPr lang="ru-RU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Обучение </a:t>
              </a:r>
              <a:r>
                <a:rPr lang="ru-RU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детей с </a:t>
              </a:r>
              <a:r>
                <a:rPr lang="ru-RU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ОВЗ:</a:t>
              </a:r>
            </a:p>
            <a:p>
              <a:pPr marL="315450" indent="-171450">
                <a:spcBef>
                  <a:spcPts val="1200"/>
                </a:spcBef>
                <a:buFont typeface="Wingdings" panose="05000000000000000000" pitchFamily="2" charset="2"/>
                <a:buChar char="§"/>
                <a:defRPr/>
              </a:pPr>
              <a:r>
                <a:rPr lang="ru-RU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инклюзия, </a:t>
              </a:r>
            </a:p>
            <a:p>
              <a:pPr marL="315450" indent="-171450">
                <a:spcBef>
                  <a:spcPts val="1200"/>
                </a:spcBef>
                <a:buFont typeface="Wingdings" panose="05000000000000000000" pitchFamily="2" charset="2"/>
                <a:buChar char="§"/>
                <a:defRPr/>
              </a:pPr>
              <a:r>
                <a:rPr lang="ru-RU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надомное обучение,</a:t>
              </a:r>
            </a:p>
            <a:p>
              <a:pPr marL="315450" indent="-171450">
                <a:spcBef>
                  <a:spcPts val="1200"/>
                </a:spcBef>
                <a:buFont typeface="Wingdings" panose="05000000000000000000" pitchFamily="2" charset="2"/>
                <a:buChar char="§"/>
                <a:defRPr/>
              </a:pPr>
              <a:r>
                <a:rPr lang="ru-RU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обучение в</a:t>
              </a:r>
              <a:r>
                <a:rPr lang="en-US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 </a:t>
              </a:r>
              <a:r>
                <a:rPr lang="ru-RU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специализированных образовательных организациях</a:t>
              </a:r>
            </a:p>
            <a:p>
              <a:pPr marL="315450" indent="-171450">
                <a:spcBef>
                  <a:spcPts val="1200"/>
                </a:spcBef>
                <a:buFont typeface="Wingdings" panose="05000000000000000000" pitchFamily="2" charset="2"/>
                <a:buChar char="§"/>
                <a:defRPr/>
              </a:pPr>
              <a:r>
                <a:rPr lang="ru-RU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о</a:t>
              </a:r>
              <a:r>
                <a:rPr lang="ru-RU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бучение детей, находящихся на</a:t>
              </a:r>
              <a:r>
                <a:rPr lang="en-US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 </a:t>
              </a:r>
              <a:r>
                <a:rPr lang="ru-RU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длительном лечении</a:t>
              </a:r>
              <a:endParaRPr lang="ru-RU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Прямоугольник 29"/>
            <p:cNvSpPr/>
            <p:nvPr/>
          </p:nvSpPr>
          <p:spPr>
            <a:xfrm>
              <a:off x="7052649" y="5658010"/>
              <a:ext cx="1835999" cy="1026497"/>
            </a:xfrm>
            <a:prstGeom prst="rect">
              <a:avLst/>
            </a:prstGeom>
            <a:solidFill>
              <a:srgbClr val="61BB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16000">
                <a:defRPr/>
              </a:pPr>
              <a:r>
                <a:rPr lang="ru-RU" sz="1600" b="1" dirty="0">
                  <a:solidFill>
                    <a:srgbClr val="FFFF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Подготовка </a:t>
              </a:r>
              <a:br>
                <a:rPr lang="ru-RU" sz="1600" b="1" dirty="0">
                  <a:solidFill>
                    <a:srgbClr val="FFFF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ru-RU" sz="1600" b="1" dirty="0">
                  <a:solidFill>
                    <a:srgbClr val="FFFF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 ОГЭ и ЕГЭ</a:t>
              </a:r>
            </a:p>
          </p:txBody>
        </p:sp>
        <p:sp>
          <p:nvSpPr>
            <p:cNvPr id="31" name="Прямоугольник 30"/>
            <p:cNvSpPr/>
            <p:nvPr/>
          </p:nvSpPr>
          <p:spPr>
            <a:xfrm>
              <a:off x="4511179" y="6093889"/>
              <a:ext cx="2502747" cy="590618"/>
            </a:xfrm>
            <a:prstGeom prst="rect">
              <a:avLst/>
            </a:prstGeom>
            <a:solidFill>
              <a:srgbClr val="FDC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sz="16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Репетитор-онлайн</a:t>
              </a:r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7052649" y="4793025"/>
              <a:ext cx="1836000" cy="828095"/>
            </a:xfrm>
            <a:prstGeom prst="rect">
              <a:avLst/>
            </a:prstGeom>
            <a:solidFill>
              <a:srgbClr val="0BB6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72000">
                <a:defRPr/>
              </a:pPr>
              <a:r>
                <a:rPr lang="ru-RU" sz="14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Дополнительное образование</a:t>
              </a:r>
              <a:endPara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TextBox 44"/>
            <p:cNvSpPr txBox="1">
              <a:spLocks noChangeArrowheads="1"/>
            </p:cNvSpPr>
            <p:nvPr/>
          </p:nvSpPr>
          <p:spPr bwMode="auto">
            <a:xfrm>
              <a:off x="2555776" y="2024844"/>
              <a:ext cx="1764196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rgbClr val="008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ru-RU" altLang="ru-RU" sz="1800" dirty="0">
                  <a:solidFill>
                    <a:schemeClr val="bg1"/>
                  </a:solidFill>
                </a:rPr>
                <a:t>МАССОВАЯ ШКОЛА</a:t>
              </a:r>
            </a:p>
          </p:txBody>
        </p:sp>
      </p:grpSp>
      <p:sp>
        <p:nvSpPr>
          <p:cNvPr id="36" name="Прямоугольник 35"/>
          <p:cNvSpPr/>
          <p:nvPr/>
        </p:nvSpPr>
        <p:spPr bwMode="auto">
          <a:xfrm>
            <a:off x="202593" y="4747075"/>
            <a:ext cx="2246214" cy="5774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4000">
              <a:defRPr/>
            </a:pPr>
            <a:r>
              <a:rPr lang="ru-RU" sz="1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Дошкольное образование</a:t>
            </a:r>
            <a:endParaRPr lang="ru-RU" sz="1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8" name="Рисунок 3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99" y="5374958"/>
            <a:ext cx="2239508" cy="979805"/>
          </a:xfrm>
          <a:prstGeom prst="rect">
            <a:avLst/>
          </a:prstGeom>
        </p:spPr>
      </p:pic>
      <p:sp>
        <p:nvSpPr>
          <p:cNvPr id="40" name="Прямоугольник 39"/>
          <p:cNvSpPr/>
          <p:nvPr/>
        </p:nvSpPr>
        <p:spPr bwMode="auto">
          <a:xfrm>
            <a:off x="202594" y="5374958"/>
            <a:ext cx="2246214" cy="979805"/>
          </a:xfrm>
          <a:prstGeom prst="rect">
            <a:avLst/>
          </a:prstGeom>
          <a:solidFill>
            <a:schemeClr val="tx1">
              <a:lumMod val="90000"/>
              <a:lumOff val="1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4000">
              <a:defRPr/>
            </a:pPr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Среднее Профессиональное </a:t>
            </a: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бразование</a:t>
            </a: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3952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5FB104D-4F29-43A4-886E-15FEC47D6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67963"/>
            <a:ext cx="9144000" cy="720080"/>
          </a:xfrm>
        </p:spPr>
        <p:txBody>
          <a:bodyPr>
            <a:normAutofit/>
          </a:bodyPr>
          <a:lstStyle/>
          <a:p>
            <a:pPr marL="432000">
              <a:lnSpc>
                <a:spcPct val="100000"/>
              </a:lnSpc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Методологические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основы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69419" y="1329595"/>
            <a:ext cx="4705350" cy="4970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Всестороннее развитие личности</a:t>
            </a:r>
          </a:p>
          <a:p>
            <a:pPr marL="285750" indent="-285750">
              <a:spcBef>
                <a:spcPts val="600"/>
              </a:spcBef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Системно-</a:t>
            </a:r>
            <a:r>
              <a:rPr lang="ru-RU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деятельностный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подход</a:t>
            </a:r>
          </a:p>
          <a:p>
            <a:pPr marL="285750" indent="-285750">
              <a:spcBef>
                <a:spcPts val="600"/>
              </a:spcBef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Духовно-нравственное развитие обучающихся</a:t>
            </a:r>
          </a:p>
          <a:p>
            <a:pPr marL="285750" indent="-285750">
              <a:spcBef>
                <a:spcPts val="600"/>
              </a:spcBef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Формирование социального </a:t>
            </a:r>
            <a:b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и эмоционального интеллекта</a:t>
            </a:r>
          </a:p>
          <a:p>
            <a:pPr marL="285750" indent="-285750">
              <a:spcBef>
                <a:spcPts val="600"/>
              </a:spcBef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Междисциплинарность</a:t>
            </a:r>
          </a:p>
          <a:p>
            <a:pPr marL="285750" indent="-285750">
              <a:spcBef>
                <a:spcPts val="600"/>
              </a:spcBef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Ориентация на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личностно-значимую практико-ориентированную деятельность</a:t>
            </a:r>
          </a:p>
          <a:p>
            <a:pPr marL="285750" indent="-285750">
              <a:spcBef>
                <a:spcPts val="600"/>
              </a:spcBef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Мотивация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к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познанию</a:t>
            </a:r>
          </a:p>
          <a:p>
            <a:pPr marL="285750" indent="-285750">
              <a:spcBef>
                <a:spcPts val="600"/>
              </a:spcBef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Позитивная социализация</a:t>
            </a:r>
          </a:p>
          <a:p>
            <a:pPr marL="285750" indent="-285750">
              <a:spcBef>
                <a:spcPts val="600"/>
              </a:spcBef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Эффективная коммуникация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продуктивное сотрудничество и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совместная деятельность</a:t>
            </a:r>
          </a:p>
          <a:p>
            <a:pPr marL="285750" indent="-285750">
              <a:spcBef>
                <a:spcPts val="600"/>
              </a:spcBef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Единство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всех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видов деятельности обучающихся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1196808"/>
            <a:ext cx="4267200" cy="5661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212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2FD80AF-98E8-4545-822C-D0301B8948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28" y="467963"/>
            <a:ext cx="9026144" cy="720080"/>
          </a:xfrm>
        </p:spPr>
        <p:txBody>
          <a:bodyPr>
            <a:noAutofit/>
          </a:bodyPr>
          <a:lstStyle/>
          <a:p>
            <a:pPr marL="432000">
              <a:lnSpc>
                <a:spcPct val="100000"/>
              </a:lnSpc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География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94875" y="2030079"/>
            <a:ext cx="2533652" cy="41088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80000"/>
              </a:lnSpc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46</a:t>
            </a:r>
            <a:endParaRPr lang="ru-RU" sz="3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80000"/>
              </a:lnSpc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endParaRPr lang="ru-RU" sz="3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80000"/>
              </a:lnSpc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endParaRPr lang="ru-RU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80000"/>
              </a:lnSpc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endParaRPr lang="ru-RU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80000"/>
              </a:lnSpc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420+</a:t>
            </a:r>
          </a:p>
          <a:p>
            <a:pPr marL="285750" indent="-285750">
              <a:lnSpc>
                <a:spcPct val="80000"/>
              </a:lnSpc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endParaRPr lang="ru-RU" sz="3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80000"/>
              </a:lnSpc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endParaRPr lang="ru-RU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80000"/>
              </a:lnSpc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endParaRPr lang="ru-RU" sz="3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80000"/>
              </a:lnSpc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900 </a:t>
            </a:r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000</a:t>
            </a:r>
            <a:r>
              <a:rPr lang="ru-RU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20986" y="2434169"/>
            <a:ext cx="131035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СУБЪЕКТОВ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20986" y="4205354"/>
            <a:ext cx="7473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ШКОЛ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20986" y="5961158"/>
            <a:ext cx="168975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ОБУЧАЮЩИХСЯ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4638" y="1442047"/>
            <a:ext cx="7256567" cy="5028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937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0716473-5917-4CFF-8CAD-082F2B5C50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9254"/>
            <a:ext cx="9144000" cy="720080"/>
          </a:xfrm>
        </p:spPr>
        <p:txBody>
          <a:bodyPr>
            <a:noAutofit/>
          </a:bodyPr>
          <a:lstStyle/>
          <a:p>
            <a:pPr marL="432000">
              <a:lnSpc>
                <a:spcPct val="100000"/>
              </a:lnSpc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Детский сад для воспитателей и детей</a:t>
            </a:r>
            <a:r>
              <a:rPr lang="ru-RU" sz="105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05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692713" y="1249134"/>
            <a:ext cx="435331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12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Реализация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требований ФГОС</a:t>
            </a:r>
          </a:p>
          <a:p>
            <a:pPr marL="285750" indent="-285750">
              <a:spcAft>
                <a:spcPts val="12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Преемственность с программой начального образования</a:t>
            </a:r>
          </a:p>
          <a:p>
            <a:pPr marL="285750" indent="-285750">
              <a:spcAft>
                <a:spcPts val="12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Универсальность: подходит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для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всех программ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дошкольного образования</a:t>
            </a:r>
          </a:p>
          <a:p>
            <a:pPr marL="285750" indent="-285750">
              <a:spcAft>
                <a:spcPts val="12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Системно организованная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программа на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3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год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(по 36 тем 180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занятий в каждом)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12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Методическое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сопровождение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для каждого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занятия</a:t>
            </a:r>
          </a:p>
          <a:p>
            <a:pPr marL="285750" indent="-285750">
              <a:spcAft>
                <a:spcPts val="12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Хрестоматийные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материалы </a:t>
            </a:r>
            <a:b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каждой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теме</a:t>
            </a:r>
          </a:p>
          <a:p>
            <a:pPr marL="285750" indent="-285750">
              <a:spcAft>
                <a:spcPts val="12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Интерактивные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мультимедийные объекты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12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Безопасность,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соответствие требованиям </a:t>
            </a:r>
            <a:r>
              <a:rPr lang="ru-R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СанПин</a:t>
            </a:r>
            <a:endParaRPr 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12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Вовлеченность семей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6752"/>
            <a:ext cx="4267242" cy="566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794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6" y="1199503"/>
            <a:ext cx="8856617" cy="5664545"/>
          </a:xfrm>
          <a:prstGeom prst="rect">
            <a:avLst/>
          </a:prstGeom>
          <a:effectLst>
            <a:softEdge rad="177800"/>
          </a:effectLst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9FD5046-76E7-4063-9C1E-95931EFAB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76672"/>
            <a:ext cx="9143999" cy="720080"/>
          </a:xfrm>
        </p:spPr>
        <p:txBody>
          <a:bodyPr>
            <a:noAutofit/>
          </a:bodyPr>
          <a:lstStyle/>
          <a:p>
            <a:pPr marL="432000">
              <a:lnSpc>
                <a:spcPct val="100000"/>
              </a:lnSpc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Школа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164179" y="3642019"/>
            <a:ext cx="3875314" cy="30285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80000"/>
              </a:lnSpc>
              <a:spcAft>
                <a:spcPts val="6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100" dirty="0">
                <a:latin typeface="Circe" panose="020B0502020203020203" pitchFamily="34" charset="-52"/>
              </a:rPr>
              <a:t>р</a:t>
            </a:r>
            <a:r>
              <a:rPr lang="ru-RU" sz="1100" dirty="0" smtClean="0">
                <a:latin typeface="Circe" panose="020B0502020203020203" pitchFamily="34" charset="-52"/>
              </a:rPr>
              <a:t>еализация требований ФГОС</a:t>
            </a:r>
          </a:p>
          <a:p>
            <a:pPr marL="285750" indent="-285750">
              <a:lnSpc>
                <a:spcPct val="80000"/>
              </a:lnSpc>
              <a:spcAft>
                <a:spcPts val="6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100" dirty="0" smtClean="0">
                <a:latin typeface="Circe" panose="020B0502020203020203" pitchFamily="34" charset="-52"/>
              </a:rPr>
              <a:t>от </a:t>
            </a:r>
            <a:r>
              <a:rPr lang="ru-RU" sz="1100" dirty="0">
                <a:latin typeface="Circe" panose="020B0502020203020203" pitchFamily="34" charset="-52"/>
              </a:rPr>
              <a:t>обучения к созиданию</a:t>
            </a:r>
          </a:p>
          <a:p>
            <a:pPr marL="285750" indent="-285750">
              <a:lnSpc>
                <a:spcPct val="80000"/>
              </a:lnSpc>
              <a:spcAft>
                <a:spcPts val="6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100" dirty="0">
                <a:latin typeface="Circe" panose="020B0502020203020203" pitchFamily="34" charset="-52"/>
              </a:rPr>
              <a:t>достижение планируемых </a:t>
            </a:r>
            <a:r>
              <a:rPr lang="ru-RU" sz="1100" dirty="0" smtClean="0">
                <a:latin typeface="Circe" panose="020B0502020203020203" pitchFamily="34" charset="-52"/>
              </a:rPr>
              <a:t>результатов</a:t>
            </a:r>
          </a:p>
          <a:p>
            <a:pPr marL="285750" indent="-285750">
              <a:lnSpc>
                <a:spcPct val="80000"/>
              </a:lnSpc>
              <a:spcAft>
                <a:spcPts val="6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100" dirty="0">
                <a:latin typeface="Circe" panose="020B0502020203020203" pitchFamily="34" charset="-52"/>
              </a:rPr>
              <a:t>ц</a:t>
            </a:r>
            <a:r>
              <a:rPr lang="ru-RU" sz="1100" dirty="0" smtClean="0">
                <a:latin typeface="Circe" panose="020B0502020203020203" pitchFamily="34" charset="-52"/>
              </a:rPr>
              <a:t>ифровой контент </a:t>
            </a:r>
            <a:r>
              <a:rPr lang="en-US" sz="1100" dirty="0">
                <a:latin typeface="Circe" panose="020B0502020203020203" pitchFamily="34" charset="-52"/>
              </a:rPr>
              <a:t>—</a:t>
            </a:r>
            <a:r>
              <a:rPr lang="ru-RU" sz="1100" dirty="0" smtClean="0">
                <a:latin typeface="Circe" panose="020B0502020203020203" pitchFamily="34" charset="-52"/>
              </a:rPr>
              <a:t> положительная </a:t>
            </a:r>
            <a:br>
              <a:rPr lang="ru-RU" sz="1100" dirty="0" smtClean="0">
                <a:latin typeface="Circe" panose="020B0502020203020203" pitchFamily="34" charset="-52"/>
              </a:rPr>
            </a:br>
            <a:r>
              <a:rPr lang="ru-RU" sz="1100" dirty="0" smtClean="0">
                <a:latin typeface="Circe" panose="020B0502020203020203" pitchFamily="34" charset="-52"/>
              </a:rPr>
              <a:t>психолого-педагогическая экспертиза РАН и рекомендации к использованию при реализации аккредитованных программ;  положительное заключение на соответствие требованиям </a:t>
            </a:r>
            <a:r>
              <a:rPr lang="ru-RU" sz="1100" dirty="0" err="1" smtClean="0">
                <a:latin typeface="Circe" panose="020B0502020203020203" pitchFamily="34" charset="-52"/>
              </a:rPr>
              <a:t>СанПин</a:t>
            </a:r>
            <a:r>
              <a:rPr lang="ru-RU" sz="1100" dirty="0" smtClean="0">
                <a:latin typeface="Circe" panose="020B0502020203020203" pitchFamily="34" charset="-52"/>
              </a:rPr>
              <a:t>;  </a:t>
            </a:r>
            <a:endParaRPr lang="ru-RU" sz="1100" dirty="0">
              <a:latin typeface="Circe" panose="020B0502020203020203" pitchFamily="34" charset="-52"/>
            </a:endParaRPr>
          </a:p>
          <a:p>
            <a:pPr marL="285750" indent="-285750">
              <a:lnSpc>
                <a:spcPct val="80000"/>
              </a:lnSpc>
              <a:spcAft>
                <a:spcPts val="6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100" dirty="0">
                <a:latin typeface="Circe" panose="020B0502020203020203" pitchFamily="34" charset="-52"/>
              </a:rPr>
              <a:t>ситуация личностной успешности</a:t>
            </a:r>
          </a:p>
          <a:p>
            <a:pPr marL="285750" indent="-285750">
              <a:lnSpc>
                <a:spcPct val="80000"/>
              </a:lnSpc>
              <a:spcAft>
                <a:spcPts val="6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100" dirty="0">
                <a:latin typeface="Circe" panose="020B0502020203020203" pitchFamily="34" charset="-52"/>
              </a:rPr>
              <a:t>проектная и исследовательская деятельность</a:t>
            </a:r>
          </a:p>
          <a:p>
            <a:pPr marL="285750" indent="-285750">
              <a:lnSpc>
                <a:spcPct val="80000"/>
              </a:lnSpc>
              <a:spcAft>
                <a:spcPts val="6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100" dirty="0" err="1" smtClean="0">
                <a:latin typeface="Circe" panose="020B0502020203020203" pitchFamily="34" charset="-52"/>
              </a:rPr>
              <a:t>междисциплинарность</a:t>
            </a:r>
            <a:endParaRPr lang="ru-RU" sz="1100" dirty="0">
              <a:latin typeface="Circe" panose="020B0502020203020203" pitchFamily="34" charset="-52"/>
            </a:endParaRPr>
          </a:p>
          <a:p>
            <a:pPr marL="285750" indent="-285750">
              <a:lnSpc>
                <a:spcPct val="80000"/>
              </a:lnSpc>
              <a:spcAft>
                <a:spcPts val="6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100" dirty="0">
                <a:latin typeface="Circe" panose="020B0502020203020203" pitchFamily="34" charset="-52"/>
              </a:rPr>
              <a:t>индивидуализация и персонализация</a:t>
            </a:r>
          </a:p>
          <a:p>
            <a:pPr marL="285750" indent="-285750">
              <a:lnSpc>
                <a:spcPct val="80000"/>
              </a:lnSpc>
              <a:spcAft>
                <a:spcPts val="6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100" dirty="0">
                <a:latin typeface="Circe" panose="020B0502020203020203" pitchFamily="34" charset="-52"/>
              </a:rPr>
              <a:t>свободный и ответственный выбор</a:t>
            </a:r>
          </a:p>
          <a:p>
            <a:pPr marL="285750" indent="-285750">
              <a:lnSpc>
                <a:spcPct val="80000"/>
              </a:lnSpc>
              <a:spcAft>
                <a:spcPts val="6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100" dirty="0">
                <a:latin typeface="Circe" panose="020B0502020203020203" pitchFamily="34" charset="-52"/>
              </a:rPr>
              <a:t>позитивная социализация</a:t>
            </a:r>
          </a:p>
          <a:p>
            <a:pPr marL="285750" indent="-285750">
              <a:lnSpc>
                <a:spcPct val="80000"/>
              </a:lnSpc>
              <a:spcAft>
                <a:spcPts val="6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100" dirty="0">
                <a:latin typeface="Circe" panose="020B0502020203020203" pitchFamily="34" charset="-52"/>
              </a:rPr>
              <a:t>формирование </a:t>
            </a:r>
            <a:r>
              <a:rPr lang="ru-RU" sz="1100" dirty="0" smtClean="0">
                <a:latin typeface="Circe" panose="020B0502020203020203" pitchFamily="34" charset="-52"/>
              </a:rPr>
              <a:t>эмоционального и социального интеллекта</a:t>
            </a:r>
          </a:p>
        </p:txBody>
      </p:sp>
    </p:spTree>
    <p:extLst>
      <p:ext uri="{BB962C8B-B14F-4D97-AF65-F5344CB8AC3E}">
        <p14:creationId xmlns:p14="http://schemas.microsoft.com/office/powerpoint/2010/main" val="176949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/>
          <p:nvPr/>
        </p:nvSpPr>
        <p:spPr>
          <a:xfrm>
            <a:off x="4685211" y="4905703"/>
            <a:ext cx="4457296" cy="98999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-1" y="4905703"/>
            <a:ext cx="4624252" cy="98999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object 5"/>
          <p:cNvSpPr/>
          <p:nvPr/>
        </p:nvSpPr>
        <p:spPr>
          <a:xfrm>
            <a:off x="548639" y="3725489"/>
            <a:ext cx="3234799" cy="9734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Прямоугольник 13"/>
          <p:cNvSpPr/>
          <p:nvPr/>
        </p:nvSpPr>
        <p:spPr>
          <a:xfrm>
            <a:off x="-1" y="1891812"/>
            <a:ext cx="9143999" cy="1535936"/>
          </a:xfrm>
          <a:prstGeom prst="rect">
            <a:avLst/>
          </a:prstGeom>
          <a:solidFill>
            <a:schemeClr val="tx1">
              <a:lumMod val="10000"/>
              <a:lumOff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object 3"/>
          <p:cNvSpPr txBox="1"/>
          <p:nvPr/>
        </p:nvSpPr>
        <p:spPr>
          <a:xfrm>
            <a:off x="481618" y="1401074"/>
            <a:ext cx="8253079" cy="17543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spcBef>
                <a:spcPts val="600"/>
              </a:spcBef>
            </a:pPr>
            <a:r>
              <a:rPr sz="2000" dirty="0">
                <a:solidFill>
                  <a:srgbClr val="0A2A30"/>
                </a:solidFill>
                <a:latin typeface="Arial"/>
                <a:cs typeface="Arial"/>
              </a:rPr>
              <a:t>Статья</a:t>
            </a:r>
            <a:r>
              <a:rPr sz="2000" spc="5" dirty="0">
                <a:solidFill>
                  <a:srgbClr val="0A2A3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A2A30"/>
                </a:solidFill>
                <a:latin typeface="Arial"/>
                <a:cs typeface="Arial"/>
              </a:rPr>
              <a:t>68</a:t>
            </a:r>
            <a:r>
              <a:rPr sz="2000" spc="5" dirty="0">
                <a:solidFill>
                  <a:srgbClr val="0A2A3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A2A30"/>
                </a:solidFill>
                <a:latin typeface="Arial"/>
                <a:cs typeface="Arial"/>
              </a:rPr>
              <a:t>ФЗ</a:t>
            </a:r>
            <a:r>
              <a:rPr sz="2000" spc="5" dirty="0">
                <a:solidFill>
                  <a:srgbClr val="0A2A3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A2A30"/>
                </a:solidFill>
                <a:latin typeface="Arial"/>
                <a:cs typeface="Arial"/>
              </a:rPr>
              <a:t>№273</a:t>
            </a:r>
            <a:r>
              <a:rPr sz="2000" spc="-150" dirty="0">
                <a:solidFill>
                  <a:srgbClr val="0A2A3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A2A30"/>
                </a:solidFill>
                <a:latin typeface="Arial"/>
                <a:cs typeface="Arial"/>
              </a:rPr>
              <a:t>«Об</a:t>
            </a:r>
            <a:r>
              <a:rPr sz="2000" spc="-15" dirty="0">
                <a:solidFill>
                  <a:srgbClr val="0A2A3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A2A30"/>
                </a:solidFill>
                <a:latin typeface="Arial"/>
                <a:cs typeface="Arial"/>
              </a:rPr>
              <a:t>обр</a:t>
            </a:r>
            <a:r>
              <a:rPr sz="2000" spc="-25" dirty="0">
                <a:solidFill>
                  <a:srgbClr val="0A2A30"/>
                </a:solidFill>
                <a:latin typeface="Arial"/>
                <a:cs typeface="Arial"/>
              </a:rPr>
              <a:t>а</a:t>
            </a:r>
            <a:r>
              <a:rPr sz="2000" spc="-20" dirty="0">
                <a:solidFill>
                  <a:srgbClr val="0A2A30"/>
                </a:solidFill>
                <a:latin typeface="Arial"/>
                <a:cs typeface="Arial"/>
              </a:rPr>
              <a:t>з</a:t>
            </a:r>
            <a:r>
              <a:rPr sz="2000" dirty="0">
                <a:solidFill>
                  <a:srgbClr val="0A2A30"/>
                </a:solidFill>
                <a:latin typeface="Arial"/>
                <a:cs typeface="Arial"/>
              </a:rPr>
              <a:t>о</a:t>
            </a:r>
            <a:r>
              <a:rPr sz="2000" spc="-25" dirty="0">
                <a:solidFill>
                  <a:srgbClr val="0A2A30"/>
                </a:solidFill>
                <a:latin typeface="Arial"/>
                <a:cs typeface="Arial"/>
              </a:rPr>
              <a:t>в</a:t>
            </a:r>
            <a:r>
              <a:rPr sz="2000" dirty="0">
                <a:solidFill>
                  <a:srgbClr val="0A2A30"/>
                </a:solidFill>
                <a:latin typeface="Arial"/>
                <a:cs typeface="Arial"/>
              </a:rPr>
              <a:t>а</a:t>
            </a:r>
            <a:r>
              <a:rPr sz="2000" spc="-5" dirty="0">
                <a:solidFill>
                  <a:srgbClr val="0A2A30"/>
                </a:solidFill>
                <a:latin typeface="Arial"/>
                <a:cs typeface="Arial"/>
              </a:rPr>
              <a:t>ни</a:t>
            </a:r>
            <a:r>
              <a:rPr sz="2000" dirty="0">
                <a:solidFill>
                  <a:srgbClr val="0A2A30"/>
                </a:solidFill>
                <a:latin typeface="Arial"/>
                <a:cs typeface="Arial"/>
              </a:rPr>
              <a:t>и</a:t>
            </a:r>
            <a:r>
              <a:rPr sz="2000" spc="-60" dirty="0">
                <a:solidFill>
                  <a:srgbClr val="0A2A3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A2A30"/>
                </a:solidFill>
                <a:latin typeface="Arial"/>
                <a:cs typeface="Arial"/>
              </a:rPr>
              <a:t>в</a:t>
            </a:r>
            <a:r>
              <a:rPr sz="2000" spc="-5" dirty="0">
                <a:solidFill>
                  <a:srgbClr val="0A2A30"/>
                </a:solidFill>
                <a:latin typeface="Arial"/>
                <a:cs typeface="Arial"/>
              </a:rPr>
              <a:t> </a:t>
            </a:r>
            <a:r>
              <a:rPr sz="2000" spc="-90" dirty="0">
                <a:solidFill>
                  <a:srgbClr val="0A2A30"/>
                </a:solidFill>
                <a:latin typeface="Arial"/>
                <a:cs typeface="Arial"/>
              </a:rPr>
              <a:t>Р</a:t>
            </a:r>
            <a:r>
              <a:rPr sz="2000" dirty="0">
                <a:solidFill>
                  <a:srgbClr val="0A2A30"/>
                </a:solidFill>
                <a:latin typeface="Arial"/>
                <a:cs typeface="Arial"/>
              </a:rPr>
              <a:t>о</a:t>
            </a:r>
            <a:r>
              <a:rPr sz="2000" spc="5" dirty="0">
                <a:solidFill>
                  <a:srgbClr val="0A2A30"/>
                </a:solidFill>
                <a:latin typeface="Arial"/>
                <a:cs typeface="Arial"/>
              </a:rPr>
              <a:t>сс</a:t>
            </a:r>
            <a:r>
              <a:rPr sz="2000" spc="-5" dirty="0">
                <a:solidFill>
                  <a:srgbClr val="0A2A30"/>
                </a:solidFill>
                <a:latin typeface="Arial"/>
                <a:cs typeface="Arial"/>
              </a:rPr>
              <a:t>ий</a:t>
            </a:r>
            <a:r>
              <a:rPr sz="2000" spc="5" dirty="0">
                <a:solidFill>
                  <a:srgbClr val="0A2A30"/>
                </a:solidFill>
                <a:latin typeface="Arial"/>
                <a:cs typeface="Arial"/>
              </a:rPr>
              <a:t>с</a:t>
            </a:r>
            <a:r>
              <a:rPr sz="2000" spc="20" dirty="0">
                <a:solidFill>
                  <a:srgbClr val="0A2A30"/>
                </a:solidFill>
                <a:latin typeface="Arial"/>
                <a:cs typeface="Arial"/>
              </a:rPr>
              <a:t>к</a:t>
            </a:r>
            <a:r>
              <a:rPr sz="2000" spc="-15" dirty="0">
                <a:solidFill>
                  <a:srgbClr val="0A2A30"/>
                </a:solidFill>
                <a:latin typeface="Arial"/>
                <a:cs typeface="Arial"/>
              </a:rPr>
              <a:t>о</a:t>
            </a:r>
            <a:r>
              <a:rPr sz="2000" dirty="0">
                <a:solidFill>
                  <a:srgbClr val="0A2A30"/>
                </a:solidFill>
                <a:latin typeface="Arial"/>
                <a:cs typeface="Arial"/>
              </a:rPr>
              <a:t>й</a:t>
            </a:r>
            <a:r>
              <a:rPr sz="2000" spc="-45" dirty="0">
                <a:solidFill>
                  <a:srgbClr val="0A2A30"/>
                </a:solidFill>
                <a:latin typeface="Arial"/>
                <a:cs typeface="Arial"/>
              </a:rPr>
              <a:t> </a:t>
            </a:r>
            <a:r>
              <a:rPr sz="2000" dirty="0" err="1">
                <a:solidFill>
                  <a:srgbClr val="0A2A30"/>
                </a:solidFill>
                <a:latin typeface="Arial"/>
                <a:cs typeface="Arial"/>
              </a:rPr>
              <a:t>Ф</a:t>
            </a:r>
            <a:r>
              <a:rPr sz="2000" spc="-50" dirty="0" err="1">
                <a:solidFill>
                  <a:srgbClr val="0A2A30"/>
                </a:solidFill>
                <a:latin typeface="Arial"/>
                <a:cs typeface="Arial"/>
              </a:rPr>
              <a:t>е</a:t>
            </a:r>
            <a:r>
              <a:rPr sz="2000" spc="-5" dirty="0" err="1">
                <a:solidFill>
                  <a:srgbClr val="0A2A30"/>
                </a:solidFill>
                <a:latin typeface="Arial"/>
                <a:cs typeface="Arial"/>
              </a:rPr>
              <a:t>д</a:t>
            </a:r>
            <a:r>
              <a:rPr sz="2000" dirty="0" err="1">
                <a:solidFill>
                  <a:srgbClr val="0A2A30"/>
                </a:solidFill>
                <a:latin typeface="Arial"/>
                <a:cs typeface="Arial"/>
              </a:rPr>
              <a:t>ерац</a:t>
            </a:r>
            <a:r>
              <a:rPr sz="2000" spc="-5" dirty="0" err="1">
                <a:solidFill>
                  <a:srgbClr val="0A2A30"/>
                </a:solidFill>
                <a:latin typeface="Arial"/>
                <a:cs typeface="Arial"/>
              </a:rPr>
              <a:t>ии</a:t>
            </a:r>
            <a:r>
              <a:rPr sz="2000" dirty="0" smtClean="0">
                <a:solidFill>
                  <a:srgbClr val="0A2A30"/>
                </a:solidFill>
                <a:latin typeface="Arial"/>
                <a:cs typeface="Arial"/>
              </a:rPr>
              <a:t>»</a:t>
            </a:r>
            <a:endParaRPr lang="en-US" sz="2000" dirty="0" smtClean="0">
              <a:solidFill>
                <a:srgbClr val="0A2A30"/>
              </a:solidFill>
              <a:latin typeface="Arial"/>
              <a:cs typeface="Arial"/>
            </a:endParaRPr>
          </a:p>
          <a:p>
            <a:pPr marL="12700">
              <a:spcBef>
                <a:spcPts val="600"/>
              </a:spcBef>
            </a:pPr>
            <a:endParaRPr lang="en-US" sz="2000" dirty="0" smtClean="0">
              <a:solidFill>
                <a:srgbClr val="0A2A30"/>
              </a:solidFill>
              <a:latin typeface="Arial"/>
              <a:cs typeface="Arial"/>
            </a:endParaRPr>
          </a:p>
          <a:p>
            <a:pPr marL="720000" marR="5080" lvl="1" indent="-216000">
              <a:spcBef>
                <a:spcPts val="600"/>
              </a:spcBef>
              <a:buFont typeface="+mj-lt"/>
              <a:buAutoNum type="arabicPeriod" startAt="3"/>
            </a:pPr>
            <a:r>
              <a:rPr lang="ru-RU" sz="1600" dirty="0" smtClean="0">
                <a:solidFill>
                  <a:srgbClr val="0A2A30"/>
                </a:solidFill>
                <a:latin typeface="Arial"/>
                <a:cs typeface="Arial"/>
              </a:rPr>
              <a:t>Получение</a:t>
            </a:r>
            <a:r>
              <a:rPr lang="ru-RU" sz="1600" spc="5" dirty="0" smtClean="0">
                <a:solidFill>
                  <a:srgbClr val="0A2A30"/>
                </a:solidFill>
                <a:latin typeface="Arial"/>
                <a:cs typeface="Arial"/>
              </a:rPr>
              <a:t> </a:t>
            </a:r>
            <a:r>
              <a:rPr lang="ru-RU" sz="1600" dirty="0">
                <a:solidFill>
                  <a:srgbClr val="0A2A30"/>
                </a:solidFill>
                <a:latin typeface="Arial"/>
                <a:cs typeface="Arial"/>
              </a:rPr>
              <a:t>среднего</a:t>
            </a:r>
            <a:r>
              <a:rPr lang="ru-RU" sz="1600" spc="5" dirty="0">
                <a:solidFill>
                  <a:srgbClr val="0A2A30"/>
                </a:solidFill>
                <a:latin typeface="Arial"/>
                <a:cs typeface="Arial"/>
              </a:rPr>
              <a:t> </a:t>
            </a:r>
            <a:r>
              <a:rPr lang="ru-RU" sz="1600" dirty="0">
                <a:solidFill>
                  <a:srgbClr val="0A2A30"/>
                </a:solidFill>
                <a:latin typeface="Arial"/>
                <a:cs typeface="Arial"/>
              </a:rPr>
              <a:t>профессионального</a:t>
            </a:r>
            <a:r>
              <a:rPr lang="ru-RU" sz="1600" spc="5" dirty="0">
                <a:solidFill>
                  <a:srgbClr val="0A2A30"/>
                </a:solidFill>
                <a:latin typeface="Arial"/>
                <a:cs typeface="Arial"/>
              </a:rPr>
              <a:t> </a:t>
            </a:r>
            <a:r>
              <a:rPr lang="ru-RU" sz="1600" dirty="0">
                <a:solidFill>
                  <a:srgbClr val="0A2A30"/>
                </a:solidFill>
                <a:latin typeface="Arial"/>
                <a:cs typeface="Arial"/>
              </a:rPr>
              <a:t>образования</a:t>
            </a:r>
            <a:r>
              <a:rPr lang="ru-RU" sz="1600" spc="5" dirty="0">
                <a:solidFill>
                  <a:srgbClr val="0A2A30"/>
                </a:solidFill>
                <a:latin typeface="Arial"/>
                <a:cs typeface="Arial"/>
              </a:rPr>
              <a:t> </a:t>
            </a:r>
            <a:r>
              <a:rPr lang="ru-RU" sz="1600" dirty="0" smtClean="0">
                <a:solidFill>
                  <a:srgbClr val="0A2A30"/>
                </a:solidFill>
                <a:latin typeface="Arial"/>
                <a:cs typeface="Arial"/>
              </a:rPr>
              <a:t>на</a:t>
            </a:r>
            <a:r>
              <a:rPr lang="en-US" sz="1600" spc="5" dirty="0" smtClean="0">
                <a:solidFill>
                  <a:srgbClr val="0A2A30"/>
                </a:solidFill>
                <a:latin typeface="Arial"/>
                <a:cs typeface="Arial"/>
              </a:rPr>
              <a:t> </a:t>
            </a:r>
            <a:r>
              <a:rPr lang="ru-RU" sz="1600" dirty="0" smtClean="0">
                <a:solidFill>
                  <a:srgbClr val="0A2A30"/>
                </a:solidFill>
                <a:latin typeface="Arial"/>
                <a:cs typeface="Arial"/>
              </a:rPr>
              <a:t>базе </a:t>
            </a:r>
            <a:r>
              <a:rPr lang="ru-RU" sz="1600" dirty="0">
                <a:solidFill>
                  <a:srgbClr val="0A2A30"/>
                </a:solidFill>
                <a:latin typeface="Arial"/>
                <a:cs typeface="Arial"/>
              </a:rPr>
              <a:t>о</a:t>
            </a:r>
            <a:r>
              <a:rPr lang="ru-RU" sz="1600" spc="5" dirty="0">
                <a:solidFill>
                  <a:srgbClr val="0A2A30"/>
                </a:solidFill>
                <a:latin typeface="Arial"/>
                <a:cs typeface="Arial"/>
              </a:rPr>
              <a:t>с</a:t>
            </a:r>
            <a:r>
              <a:rPr lang="ru-RU" sz="1600" spc="-5" dirty="0">
                <a:solidFill>
                  <a:srgbClr val="0A2A30"/>
                </a:solidFill>
                <a:latin typeface="Arial"/>
                <a:cs typeface="Arial"/>
              </a:rPr>
              <a:t>н</a:t>
            </a:r>
            <a:r>
              <a:rPr lang="ru-RU" sz="1600" dirty="0">
                <a:solidFill>
                  <a:srgbClr val="0A2A30"/>
                </a:solidFill>
                <a:latin typeface="Arial"/>
                <a:cs typeface="Arial"/>
              </a:rPr>
              <a:t>ов</a:t>
            </a:r>
            <a:r>
              <a:rPr lang="ru-RU" sz="1600" spc="-5" dirty="0">
                <a:solidFill>
                  <a:srgbClr val="0A2A30"/>
                </a:solidFill>
                <a:latin typeface="Arial"/>
                <a:cs typeface="Arial"/>
              </a:rPr>
              <a:t>н</a:t>
            </a:r>
            <a:r>
              <a:rPr lang="ru-RU" sz="1600" dirty="0">
                <a:solidFill>
                  <a:srgbClr val="0A2A30"/>
                </a:solidFill>
                <a:latin typeface="Arial"/>
                <a:cs typeface="Arial"/>
              </a:rPr>
              <a:t>о</a:t>
            </a:r>
            <a:r>
              <a:rPr lang="ru-RU" sz="1600" spc="-50" dirty="0">
                <a:solidFill>
                  <a:srgbClr val="0A2A30"/>
                </a:solidFill>
                <a:latin typeface="Arial"/>
                <a:cs typeface="Arial"/>
              </a:rPr>
              <a:t>г</a:t>
            </a:r>
            <a:r>
              <a:rPr lang="ru-RU" sz="1600" dirty="0">
                <a:solidFill>
                  <a:srgbClr val="0A2A30"/>
                </a:solidFill>
                <a:latin typeface="Arial"/>
                <a:cs typeface="Arial"/>
              </a:rPr>
              <a:t>о</a:t>
            </a:r>
            <a:r>
              <a:rPr lang="ru-RU" sz="1600" spc="-40" dirty="0">
                <a:solidFill>
                  <a:srgbClr val="0A2A30"/>
                </a:solidFill>
                <a:latin typeface="Arial"/>
                <a:cs typeface="Arial"/>
              </a:rPr>
              <a:t> </a:t>
            </a:r>
            <a:r>
              <a:rPr lang="ru-RU" sz="1600" dirty="0">
                <a:solidFill>
                  <a:srgbClr val="0A2A30"/>
                </a:solidFill>
                <a:latin typeface="Arial"/>
                <a:cs typeface="Arial"/>
              </a:rPr>
              <a:t>об</a:t>
            </a:r>
            <a:r>
              <a:rPr lang="ru-RU" sz="1600" spc="-30" dirty="0">
                <a:solidFill>
                  <a:srgbClr val="0A2A30"/>
                </a:solidFill>
                <a:latin typeface="Arial"/>
                <a:cs typeface="Arial"/>
              </a:rPr>
              <a:t>щ</a:t>
            </a:r>
            <a:r>
              <a:rPr lang="ru-RU" sz="1600" dirty="0">
                <a:solidFill>
                  <a:srgbClr val="0A2A30"/>
                </a:solidFill>
                <a:latin typeface="Arial"/>
                <a:cs typeface="Arial"/>
              </a:rPr>
              <a:t>е</a:t>
            </a:r>
            <a:r>
              <a:rPr lang="ru-RU" sz="1600" spc="-50" dirty="0">
                <a:solidFill>
                  <a:srgbClr val="0A2A30"/>
                </a:solidFill>
                <a:latin typeface="Arial"/>
                <a:cs typeface="Arial"/>
              </a:rPr>
              <a:t>г</a:t>
            </a:r>
            <a:r>
              <a:rPr lang="ru-RU" sz="1600" dirty="0">
                <a:solidFill>
                  <a:srgbClr val="0A2A30"/>
                </a:solidFill>
                <a:latin typeface="Arial"/>
                <a:cs typeface="Arial"/>
              </a:rPr>
              <a:t>о</a:t>
            </a:r>
            <a:r>
              <a:rPr lang="ru-RU" sz="1600" spc="-15" dirty="0">
                <a:solidFill>
                  <a:srgbClr val="0A2A30"/>
                </a:solidFill>
                <a:latin typeface="Arial"/>
                <a:cs typeface="Arial"/>
              </a:rPr>
              <a:t> </a:t>
            </a:r>
            <a:r>
              <a:rPr lang="ru-RU" sz="1600" dirty="0">
                <a:solidFill>
                  <a:srgbClr val="0A2A30"/>
                </a:solidFill>
                <a:latin typeface="Arial"/>
                <a:cs typeface="Arial"/>
              </a:rPr>
              <a:t>обр</a:t>
            </a:r>
            <a:r>
              <a:rPr lang="ru-RU" sz="1600" spc="-25" dirty="0">
                <a:solidFill>
                  <a:srgbClr val="0A2A30"/>
                </a:solidFill>
                <a:latin typeface="Arial"/>
                <a:cs typeface="Arial"/>
              </a:rPr>
              <a:t>а</a:t>
            </a:r>
            <a:r>
              <a:rPr lang="ru-RU" sz="1600" spc="-20" dirty="0">
                <a:solidFill>
                  <a:srgbClr val="0A2A30"/>
                </a:solidFill>
                <a:latin typeface="Arial"/>
                <a:cs typeface="Arial"/>
              </a:rPr>
              <a:t>з</a:t>
            </a:r>
            <a:r>
              <a:rPr lang="ru-RU" sz="1600" dirty="0">
                <a:solidFill>
                  <a:srgbClr val="0A2A30"/>
                </a:solidFill>
                <a:latin typeface="Arial"/>
                <a:cs typeface="Arial"/>
              </a:rPr>
              <a:t>о</a:t>
            </a:r>
            <a:r>
              <a:rPr lang="ru-RU" sz="1600" spc="-25" dirty="0">
                <a:solidFill>
                  <a:srgbClr val="0A2A30"/>
                </a:solidFill>
                <a:latin typeface="Arial"/>
                <a:cs typeface="Arial"/>
              </a:rPr>
              <a:t>в</a:t>
            </a:r>
            <a:r>
              <a:rPr lang="ru-RU" sz="1600" dirty="0">
                <a:solidFill>
                  <a:srgbClr val="0A2A30"/>
                </a:solidFill>
                <a:latin typeface="Arial"/>
                <a:cs typeface="Arial"/>
              </a:rPr>
              <a:t>а</a:t>
            </a:r>
            <a:r>
              <a:rPr lang="ru-RU" sz="1600" spc="-5" dirty="0">
                <a:solidFill>
                  <a:srgbClr val="0A2A30"/>
                </a:solidFill>
                <a:latin typeface="Arial"/>
                <a:cs typeface="Arial"/>
              </a:rPr>
              <a:t>ни</a:t>
            </a:r>
            <a:r>
              <a:rPr lang="ru-RU" sz="1600" dirty="0">
                <a:solidFill>
                  <a:srgbClr val="0A2A30"/>
                </a:solidFill>
                <a:latin typeface="Arial"/>
                <a:cs typeface="Arial"/>
              </a:rPr>
              <a:t>я</a:t>
            </a:r>
            <a:r>
              <a:rPr lang="ru-RU" sz="1600" spc="-50" dirty="0">
                <a:solidFill>
                  <a:srgbClr val="0A2A30"/>
                </a:solidFill>
                <a:latin typeface="Arial"/>
                <a:cs typeface="Arial"/>
              </a:rPr>
              <a:t> </a:t>
            </a:r>
            <a:r>
              <a:rPr lang="ru-RU" sz="1600" dirty="0">
                <a:solidFill>
                  <a:srgbClr val="0A2A30"/>
                </a:solidFill>
                <a:latin typeface="Arial"/>
                <a:cs typeface="Arial"/>
              </a:rPr>
              <a:t>о</a:t>
            </a:r>
            <a:r>
              <a:rPr lang="ru-RU" sz="1600" spc="5" dirty="0">
                <a:solidFill>
                  <a:srgbClr val="0A2A30"/>
                </a:solidFill>
                <a:latin typeface="Arial"/>
                <a:cs typeface="Arial"/>
              </a:rPr>
              <a:t>с</a:t>
            </a:r>
            <a:r>
              <a:rPr lang="ru-RU" sz="1600" spc="-10" dirty="0">
                <a:solidFill>
                  <a:srgbClr val="0A2A30"/>
                </a:solidFill>
                <a:latin typeface="Arial"/>
                <a:cs typeface="Arial"/>
              </a:rPr>
              <a:t>у</a:t>
            </a:r>
            <a:r>
              <a:rPr lang="ru-RU" sz="1600" spc="-30" dirty="0">
                <a:solidFill>
                  <a:srgbClr val="0A2A30"/>
                </a:solidFill>
                <a:latin typeface="Arial"/>
                <a:cs typeface="Arial"/>
              </a:rPr>
              <a:t>щ</a:t>
            </a:r>
            <a:r>
              <a:rPr lang="ru-RU" sz="1600" dirty="0">
                <a:solidFill>
                  <a:srgbClr val="0A2A30"/>
                </a:solidFill>
                <a:latin typeface="Arial"/>
                <a:cs typeface="Arial"/>
              </a:rPr>
              <a:t>е</a:t>
            </a:r>
            <a:r>
              <a:rPr lang="ru-RU" sz="1600" spc="5" dirty="0">
                <a:solidFill>
                  <a:srgbClr val="0A2A30"/>
                </a:solidFill>
                <a:latin typeface="Arial"/>
                <a:cs typeface="Arial"/>
              </a:rPr>
              <a:t>с</a:t>
            </a:r>
            <a:r>
              <a:rPr lang="ru-RU" sz="1600" spc="-10" dirty="0">
                <a:solidFill>
                  <a:srgbClr val="0A2A30"/>
                </a:solidFill>
                <a:latin typeface="Arial"/>
                <a:cs typeface="Arial"/>
              </a:rPr>
              <a:t>т</a:t>
            </a:r>
            <a:r>
              <a:rPr lang="ru-RU" sz="1600" spc="-45" dirty="0">
                <a:solidFill>
                  <a:srgbClr val="0A2A30"/>
                </a:solidFill>
                <a:latin typeface="Arial"/>
                <a:cs typeface="Arial"/>
              </a:rPr>
              <a:t>в</a:t>
            </a:r>
            <a:r>
              <a:rPr lang="ru-RU" sz="1600" spc="-5" dirty="0">
                <a:solidFill>
                  <a:srgbClr val="0A2A30"/>
                </a:solidFill>
                <a:latin typeface="Arial"/>
                <a:cs typeface="Arial"/>
              </a:rPr>
              <a:t>л</a:t>
            </a:r>
            <a:r>
              <a:rPr lang="ru-RU" sz="1600" spc="-10" dirty="0">
                <a:solidFill>
                  <a:srgbClr val="0A2A30"/>
                </a:solidFill>
                <a:latin typeface="Arial"/>
                <a:cs typeface="Arial"/>
              </a:rPr>
              <a:t>я</a:t>
            </a:r>
            <a:r>
              <a:rPr lang="ru-RU" sz="1600" spc="-75" dirty="0">
                <a:solidFill>
                  <a:srgbClr val="0A2A30"/>
                </a:solidFill>
                <a:latin typeface="Arial"/>
                <a:cs typeface="Arial"/>
              </a:rPr>
              <a:t>е</a:t>
            </a:r>
            <a:r>
              <a:rPr lang="ru-RU" sz="1600" spc="-30" dirty="0">
                <a:solidFill>
                  <a:srgbClr val="0A2A30"/>
                </a:solidFill>
                <a:latin typeface="Arial"/>
                <a:cs typeface="Arial"/>
              </a:rPr>
              <a:t>т</a:t>
            </a:r>
            <a:r>
              <a:rPr lang="ru-RU" sz="1600" spc="5" dirty="0">
                <a:solidFill>
                  <a:srgbClr val="0A2A30"/>
                </a:solidFill>
                <a:latin typeface="Arial"/>
                <a:cs typeface="Arial"/>
              </a:rPr>
              <a:t>с</a:t>
            </a:r>
            <a:r>
              <a:rPr lang="ru-RU" sz="1600" dirty="0">
                <a:solidFill>
                  <a:srgbClr val="0A2A30"/>
                </a:solidFill>
                <a:latin typeface="Arial"/>
                <a:cs typeface="Arial"/>
              </a:rPr>
              <a:t>я</a:t>
            </a:r>
            <a:r>
              <a:rPr lang="ru-RU" sz="1600" spc="-25" dirty="0">
                <a:solidFill>
                  <a:srgbClr val="0A2A30"/>
                </a:solidFill>
                <a:latin typeface="Arial"/>
                <a:cs typeface="Arial"/>
              </a:rPr>
              <a:t> </a:t>
            </a:r>
            <a:r>
              <a:rPr lang="ru-RU" sz="1600" dirty="0" smtClean="0">
                <a:solidFill>
                  <a:srgbClr val="0A2A30"/>
                </a:solidFill>
                <a:latin typeface="Arial"/>
                <a:cs typeface="Arial"/>
              </a:rPr>
              <a:t>с</a:t>
            </a:r>
            <a:r>
              <a:rPr lang="en-US" sz="1600" dirty="0" smtClean="0">
                <a:solidFill>
                  <a:srgbClr val="0A2A30"/>
                </a:solidFill>
                <a:latin typeface="Arial"/>
                <a:cs typeface="Arial"/>
              </a:rPr>
              <a:t> </a:t>
            </a:r>
            <a:r>
              <a:rPr lang="ru-RU" sz="1600" b="1" spc="-50" dirty="0" smtClean="0">
                <a:solidFill>
                  <a:srgbClr val="0A2A30"/>
                </a:solidFill>
                <a:latin typeface="Arial"/>
                <a:cs typeface="Arial"/>
              </a:rPr>
              <a:t>о</a:t>
            </a:r>
            <a:r>
              <a:rPr lang="ru-RU" sz="1600" b="1" spc="-5" dirty="0" smtClean="0">
                <a:solidFill>
                  <a:srgbClr val="0A2A30"/>
                </a:solidFill>
                <a:latin typeface="Arial"/>
                <a:cs typeface="Arial"/>
              </a:rPr>
              <a:t>дн</a:t>
            </a:r>
            <a:r>
              <a:rPr lang="ru-RU" sz="1600" b="1" dirty="0" smtClean="0">
                <a:solidFill>
                  <a:srgbClr val="0A2A30"/>
                </a:solidFill>
                <a:latin typeface="Arial"/>
                <a:cs typeface="Arial"/>
              </a:rPr>
              <a:t>овреме</a:t>
            </a:r>
            <a:r>
              <a:rPr lang="ru-RU" sz="1600" b="1" spc="-5" dirty="0" smtClean="0">
                <a:solidFill>
                  <a:srgbClr val="0A2A30"/>
                </a:solidFill>
                <a:latin typeface="Arial"/>
                <a:cs typeface="Arial"/>
              </a:rPr>
              <a:t>н</a:t>
            </a:r>
            <a:r>
              <a:rPr lang="ru-RU" sz="1600" b="1" spc="-15" dirty="0" smtClean="0">
                <a:solidFill>
                  <a:srgbClr val="0A2A30"/>
                </a:solidFill>
                <a:latin typeface="Arial"/>
                <a:cs typeface="Arial"/>
              </a:rPr>
              <a:t>н</a:t>
            </a:r>
            <a:r>
              <a:rPr lang="ru-RU" sz="1600" b="1" spc="-5" dirty="0" smtClean="0">
                <a:solidFill>
                  <a:srgbClr val="0A2A30"/>
                </a:solidFill>
                <a:latin typeface="Arial"/>
                <a:cs typeface="Arial"/>
              </a:rPr>
              <a:t>ы</a:t>
            </a:r>
            <a:r>
              <a:rPr lang="ru-RU" sz="1600" b="1" dirty="0" smtClean="0">
                <a:solidFill>
                  <a:srgbClr val="0A2A30"/>
                </a:solidFill>
                <a:latin typeface="Arial"/>
                <a:cs typeface="Arial"/>
              </a:rPr>
              <a:t>м </a:t>
            </a:r>
            <a:r>
              <a:rPr lang="ru-RU" sz="1600" b="1" spc="-10" dirty="0">
                <a:solidFill>
                  <a:srgbClr val="0A2A30"/>
                </a:solidFill>
                <a:latin typeface="Arial"/>
                <a:cs typeface="Arial"/>
              </a:rPr>
              <a:t>п</a:t>
            </a:r>
            <a:r>
              <a:rPr lang="ru-RU" sz="1600" b="1" spc="-50" dirty="0">
                <a:solidFill>
                  <a:srgbClr val="0A2A30"/>
                </a:solidFill>
                <a:latin typeface="Arial"/>
                <a:cs typeface="Arial"/>
              </a:rPr>
              <a:t>о</a:t>
            </a:r>
            <a:r>
              <a:rPr lang="ru-RU" sz="1600" b="1" spc="-5" dirty="0">
                <a:solidFill>
                  <a:srgbClr val="0A2A30"/>
                </a:solidFill>
                <a:latin typeface="Arial"/>
                <a:cs typeface="Arial"/>
              </a:rPr>
              <a:t>л</a:t>
            </a:r>
            <a:r>
              <a:rPr lang="ru-RU" sz="1600" b="1" spc="-10" dirty="0">
                <a:solidFill>
                  <a:srgbClr val="0A2A30"/>
                </a:solidFill>
                <a:latin typeface="Arial"/>
                <a:cs typeface="Arial"/>
              </a:rPr>
              <a:t>у</a:t>
            </a:r>
            <a:r>
              <a:rPr lang="ru-RU" sz="1600" b="1" spc="-5" dirty="0">
                <a:solidFill>
                  <a:srgbClr val="0A2A30"/>
                </a:solidFill>
                <a:latin typeface="Arial"/>
                <a:cs typeface="Arial"/>
              </a:rPr>
              <a:t>ч</a:t>
            </a:r>
            <a:r>
              <a:rPr lang="ru-RU" sz="1600" b="1" dirty="0">
                <a:solidFill>
                  <a:srgbClr val="0A2A30"/>
                </a:solidFill>
                <a:latin typeface="Arial"/>
                <a:cs typeface="Arial"/>
              </a:rPr>
              <a:t>е</a:t>
            </a:r>
            <a:r>
              <a:rPr lang="ru-RU" sz="1600" b="1" spc="-5" dirty="0">
                <a:solidFill>
                  <a:srgbClr val="0A2A30"/>
                </a:solidFill>
                <a:latin typeface="Arial"/>
                <a:cs typeface="Arial"/>
              </a:rPr>
              <a:t>ни</a:t>
            </a:r>
            <a:r>
              <a:rPr lang="ru-RU" sz="1600" b="1" dirty="0">
                <a:solidFill>
                  <a:srgbClr val="0A2A30"/>
                </a:solidFill>
                <a:latin typeface="Arial"/>
                <a:cs typeface="Arial"/>
              </a:rPr>
              <a:t>ем</a:t>
            </a:r>
            <a:r>
              <a:rPr lang="ru-RU" sz="1600" b="1" spc="-15" dirty="0">
                <a:solidFill>
                  <a:srgbClr val="0A2A30"/>
                </a:solidFill>
                <a:latin typeface="Arial"/>
                <a:cs typeface="Arial"/>
              </a:rPr>
              <a:t> </a:t>
            </a:r>
            <a:r>
              <a:rPr lang="ru-RU" sz="1600" b="1" spc="5" dirty="0">
                <a:solidFill>
                  <a:srgbClr val="0A2A30"/>
                </a:solidFill>
                <a:latin typeface="Arial"/>
                <a:cs typeface="Arial"/>
              </a:rPr>
              <a:t>с</a:t>
            </a:r>
            <a:r>
              <a:rPr lang="ru-RU" sz="1600" b="1" dirty="0">
                <a:solidFill>
                  <a:srgbClr val="0A2A30"/>
                </a:solidFill>
                <a:latin typeface="Arial"/>
                <a:cs typeface="Arial"/>
              </a:rPr>
              <a:t>р</a:t>
            </a:r>
            <a:r>
              <a:rPr lang="ru-RU" sz="1600" b="1" spc="-50" dirty="0">
                <a:solidFill>
                  <a:srgbClr val="0A2A30"/>
                </a:solidFill>
                <a:latin typeface="Arial"/>
                <a:cs typeface="Arial"/>
              </a:rPr>
              <a:t>е</a:t>
            </a:r>
            <a:r>
              <a:rPr lang="ru-RU" sz="1600" b="1" spc="-5" dirty="0">
                <a:solidFill>
                  <a:srgbClr val="0A2A30"/>
                </a:solidFill>
                <a:latin typeface="Arial"/>
                <a:cs typeface="Arial"/>
              </a:rPr>
              <a:t>дн</a:t>
            </a:r>
            <a:r>
              <a:rPr lang="ru-RU" sz="1600" b="1" dirty="0">
                <a:solidFill>
                  <a:srgbClr val="0A2A30"/>
                </a:solidFill>
                <a:latin typeface="Arial"/>
                <a:cs typeface="Arial"/>
              </a:rPr>
              <a:t>е</a:t>
            </a:r>
            <a:r>
              <a:rPr lang="ru-RU" sz="1600" b="1" spc="-50" dirty="0">
                <a:solidFill>
                  <a:srgbClr val="0A2A30"/>
                </a:solidFill>
                <a:latin typeface="Arial"/>
                <a:cs typeface="Arial"/>
              </a:rPr>
              <a:t>г</a:t>
            </a:r>
            <a:r>
              <a:rPr lang="ru-RU" sz="1600" b="1" dirty="0">
                <a:solidFill>
                  <a:srgbClr val="0A2A30"/>
                </a:solidFill>
                <a:latin typeface="Arial"/>
                <a:cs typeface="Arial"/>
              </a:rPr>
              <a:t>о</a:t>
            </a:r>
            <a:r>
              <a:rPr lang="ru-RU" sz="1600" b="1" spc="-40" dirty="0">
                <a:solidFill>
                  <a:srgbClr val="0A2A30"/>
                </a:solidFill>
                <a:latin typeface="Arial"/>
                <a:cs typeface="Arial"/>
              </a:rPr>
              <a:t> </a:t>
            </a:r>
            <a:r>
              <a:rPr lang="ru-RU" sz="1600" b="1" dirty="0">
                <a:solidFill>
                  <a:srgbClr val="0A2A30"/>
                </a:solidFill>
                <a:latin typeface="Arial"/>
                <a:cs typeface="Arial"/>
              </a:rPr>
              <a:t>об</a:t>
            </a:r>
            <a:r>
              <a:rPr lang="ru-RU" sz="1600" b="1" spc="-30" dirty="0">
                <a:solidFill>
                  <a:srgbClr val="0A2A30"/>
                </a:solidFill>
                <a:latin typeface="Arial"/>
                <a:cs typeface="Arial"/>
              </a:rPr>
              <a:t>щ</a:t>
            </a:r>
            <a:r>
              <a:rPr lang="ru-RU" sz="1600" b="1" dirty="0">
                <a:solidFill>
                  <a:srgbClr val="0A2A30"/>
                </a:solidFill>
                <a:latin typeface="Arial"/>
                <a:cs typeface="Arial"/>
              </a:rPr>
              <a:t>е</a:t>
            </a:r>
            <a:r>
              <a:rPr lang="ru-RU" sz="1600" b="1" spc="-50" dirty="0">
                <a:solidFill>
                  <a:srgbClr val="0A2A30"/>
                </a:solidFill>
                <a:latin typeface="Arial"/>
                <a:cs typeface="Arial"/>
              </a:rPr>
              <a:t>г</a:t>
            </a:r>
            <a:r>
              <a:rPr lang="ru-RU" sz="1600" b="1" dirty="0">
                <a:solidFill>
                  <a:srgbClr val="0A2A30"/>
                </a:solidFill>
                <a:latin typeface="Arial"/>
                <a:cs typeface="Arial"/>
              </a:rPr>
              <a:t>о</a:t>
            </a:r>
            <a:r>
              <a:rPr lang="ru-RU" sz="1600" b="1" spc="-15" dirty="0">
                <a:solidFill>
                  <a:srgbClr val="0A2A30"/>
                </a:solidFill>
                <a:latin typeface="Arial"/>
                <a:cs typeface="Arial"/>
              </a:rPr>
              <a:t> </a:t>
            </a:r>
            <a:r>
              <a:rPr lang="ru-RU" sz="1600" b="1" dirty="0">
                <a:solidFill>
                  <a:srgbClr val="0A2A30"/>
                </a:solidFill>
                <a:latin typeface="Arial"/>
                <a:cs typeface="Arial"/>
              </a:rPr>
              <a:t>обр</a:t>
            </a:r>
            <a:r>
              <a:rPr lang="ru-RU" sz="1600" b="1" spc="-25" dirty="0">
                <a:solidFill>
                  <a:srgbClr val="0A2A30"/>
                </a:solidFill>
                <a:latin typeface="Arial"/>
                <a:cs typeface="Arial"/>
              </a:rPr>
              <a:t>а</a:t>
            </a:r>
            <a:r>
              <a:rPr lang="ru-RU" sz="1600" b="1" spc="-20" dirty="0">
                <a:solidFill>
                  <a:srgbClr val="0A2A30"/>
                </a:solidFill>
                <a:latin typeface="Arial"/>
                <a:cs typeface="Arial"/>
              </a:rPr>
              <a:t>з</a:t>
            </a:r>
            <a:r>
              <a:rPr lang="ru-RU" sz="1600" b="1" dirty="0">
                <a:solidFill>
                  <a:srgbClr val="0A2A30"/>
                </a:solidFill>
                <a:latin typeface="Arial"/>
                <a:cs typeface="Arial"/>
              </a:rPr>
              <a:t>о</a:t>
            </a:r>
            <a:r>
              <a:rPr lang="ru-RU" sz="1600" b="1" spc="-25" dirty="0">
                <a:solidFill>
                  <a:srgbClr val="0A2A30"/>
                </a:solidFill>
                <a:latin typeface="Arial"/>
                <a:cs typeface="Arial"/>
              </a:rPr>
              <a:t>в</a:t>
            </a:r>
            <a:r>
              <a:rPr lang="ru-RU" sz="1600" b="1" dirty="0">
                <a:solidFill>
                  <a:srgbClr val="0A2A30"/>
                </a:solidFill>
                <a:latin typeface="Arial"/>
                <a:cs typeface="Arial"/>
              </a:rPr>
              <a:t>а</a:t>
            </a:r>
            <a:r>
              <a:rPr lang="ru-RU" sz="1600" b="1" spc="-5" dirty="0">
                <a:solidFill>
                  <a:srgbClr val="0A2A30"/>
                </a:solidFill>
                <a:latin typeface="Arial"/>
                <a:cs typeface="Arial"/>
              </a:rPr>
              <a:t>ни</a:t>
            </a:r>
            <a:r>
              <a:rPr lang="ru-RU" sz="1600" b="1" dirty="0">
                <a:solidFill>
                  <a:srgbClr val="0A2A30"/>
                </a:solidFill>
                <a:latin typeface="Arial"/>
                <a:cs typeface="Arial"/>
              </a:rPr>
              <a:t>я</a:t>
            </a:r>
            <a:r>
              <a:rPr lang="ru-RU" sz="1600" spc="-35" dirty="0">
                <a:solidFill>
                  <a:srgbClr val="0A2A30"/>
                </a:solidFill>
                <a:latin typeface="Arial"/>
                <a:cs typeface="Arial"/>
              </a:rPr>
              <a:t> </a:t>
            </a:r>
            <a:r>
              <a:rPr lang="ru-RU" sz="1600" dirty="0">
                <a:solidFill>
                  <a:srgbClr val="0A2A30"/>
                </a:solidFill>
                <a:latin typeface="Arial"/>
                <a:cs typeface="Arial"/>
              </a:rPr>
              <a:t>в</a:t>
            </a:r>
            <a:r>
              <a:rPr lang="ru-RU" sz="1600" spc="-15" dirty="0">
                <a:solidFill>
                  <a:srgbClr val="0A2A30"/>
                </a:solidFill>
                <a:latin typeface="Arial"/>
                <a:cs typeface="Arial"/>
              </a:rPr>
              <a:t> </a:t>
            </a:r>
            <a:r>
              <a:rPr lang="ru-RU" sz="1600" spc="-10" dirty="0">
                <a:solidFill>
                  <a:srgbClr val="0A2A30"/>
                </a:solidFill>
                <a:latin typeface="Arial"/>
                <a:cs typeface="Arial"/>
              </a:rPr>
              <a:t>п</a:t>
            </a:r>
            <a:r>
              <a:rPr lang="ru-RU" sz="1600" dirty="0">
                <a:solidFill>
                  <a:srgbClr val="0A2A30"/>
                </a:solidFill>
                <a:latin typeface="Arial"/>
                <a:cs typeface="Arial"/>
              </a:rPr>
              <a:t>р</a:t>
            </a:r>
            <a:r>
              <a:rPr lang="ru-RU" sz="1600" spc="-50" dirty="0">
                <a:solidFill>
                  <a:srgbClr val="0A2A30"/>
                </a:solidFill>
                <a:latin typeface="Arial"/>
                <a:cs typeface="Arial"/>
              </a:rPr>
              <a:t>е</a:t>
            </a:r>
            <a:r>
              <a:rPr lang="ru-RU" sz="1600" spc="-5" dirty="0">
                <a:solidFill>
                  <a:srgbClr val="0A2A30"/>
                </a:solidFill>
                <a:latin typeface="Arial"/>
                <a:cs typeface="Arial"/>
              </a:rPr>
              <a:t>д</a:t>
            </a:r>
            <a:r>
              <a:rPr lang="ru-RU" sz="1600" spc="-75" dirty="0">
                <a:solidFill>
                  <a:srgbClr val="0A2A30"/>
                </a:solidFill>
                <a:latin typeface="Arial"/>
                <a:cs typeface="Arial"/>
              </a:rPr>
              <a:t>е</a:t>
            </a:r>
            <a:r>
              <a:rPr lang="ru-RU" sz="1600" spc="-5" dirty="0">
                <a:solidFill>
                  <a:srgbClr val="0A2A30"/>
                </a:solidFill>
                <a:latin typeface="Arial"/>
                <a:cs typeface="Arial"/>
              </a:rPr>
              <a:t>л</a:t>
            </a:r>
            <a:r>
              <a:rPr lang="ru-RU" sz="1600" dirty="0">
                <a:solidFill>
                  <a:srgbClr val="0A2A30"/>
                </a:solidFill>
                <a:latin typeface="Arial"/>
                <a:cs typeface="Arial"/>
              </a:rPr>
              <a:t>ах </a:t>
            </a:r>
            <a:r>
              <a:rPr lang="ru-RU" sz="1600" spc="30" dirty="0">
                <a:solidFill>
                  <a:srgbClr val="0A2A30"/>
                </a:solidFill>
                <a:latin typeface="Arial"/>
                <a:cs typeface="Arial"/>
              </a:rPr>
              <a:t>с</a:t>
            </a:r>
            <a:r>
              <a:rPr lang="ru-RU" sz="1600" dirty="0">
                <a:solidFill>
                  <a:srgbClr val="0A2A30"/>
                </a:solidFill>
                <a:latin typeface="Arial"/>
                <a:cs typeface="Arial"/>
              </a:rPr>
              <a:t>о</a:t>
            </a:r>
            <a:r>
              <a:rPr lang="ru-RU" sz="1600" spc="-50" dirty="0">
                <a:solidFill>
                  <a:srgbClr val="0A2A30"/>
                </a:solidFill>
                <a:latin typeface="Arial"/>
                <a:cs typeface="Arial"/>
              </a:rPr>
              <a:t>о</a:t>
            </a:r>
            <a:r>
              <a:rPr lang="ru-RU" sz="1600" spc="-10" dirty="0">
                <a:solidFill>
                  <a:srgbClr val="0A2A30"/>
                </a:solidFill>
                <a:latin typeface="Arial"/>
                <a:cs typeface="Arial"/>
              </a:rPr>
              <a:t>т</a:t>
            </a:r>
            <a:r>
              <a:rPr lang="ru-RU" sz="1600" spc="-25" dirty="0">
                <a:solidFill>
                  <a:srgbClr val="0A2A30"/>
                </a:solidFill>
                <a:latin typeface="Arial"/>
                <a:cs typeface="Arial"/>
              </a:rPr>
              <a:t>в</a:t>
            </a:r>
            <a:r>
              <a:rPr lang="ru-RU" sz="1600" spc="-75" dirty="0">
                <a:solidFill>
                  <a:srgbClr val="0A2A30"/>
                </a:solidFill>
                <a:latin typeface="Arial"/>
                <a:cs typeface="Arial"/>
              </a:rPr>
              <a:t>е</a:t>
            </a:r>
            <a:r>
              <a:rPr lang="ru-RU" sz="1600" spc="-30" dirty="0">
                <a:solidFill>
                  <a:srgbClr val="0A2A30"/>
                </a:solidFill>
                <a:latin typeface="Arial"/>
                <a:cs typeface="Arial"/>
              </a:rPr>
              <a:t>т</a:t>
            </a:r>
            <a:r>
              <a:rPr lang="ru-RU" sz="1600" spc="5" dirty="0">
                <a:solidFill>
                  <a:srgbClr val="0A2A30"/>
                </a:solidFill>
                <a:latin typeface="Arial"/>
                <a:cs typeface="Arial"/>
              </a:rPr>
              <a:t>с</a:t>
            </a:r>
            <a:r>
              <a:rPr lang="ru-RU" sz="1600" spc="-10" dirty="0">
                <a:solidFill>
                  <a:srgbClr val="0A2A30"/>
                </a:solidFill>
                <a:latin typeface="Arial"/>
                <a:cs typeface="Arial"/>
              </a:rPr>
              <a:t>т</a:t>
            </a:r>
            <a:r>
              <a:rPr lang="ru-RU" sz="1600" spc="-45" dirty="0">
                <a:solidFill>
                  <a:srgbClr val="0A2A30"/>
                </a:solidFill>
                <a:latin typeface="Arial"/>
                <a:cs typeface="Arial"/>
              </a:rPr>
              <a:t>в</a:t>
            </a:r>
            <a:r>
              <a:rPr lang="ru-RU" sz="1600" spc="-10" dirty="0">
                <a:solidFill>
                  <a:srgbClr val="0A2A30"/>
                </a:solidFill>
                <a:latin typeface="Arial"/>
                <a:cs typeface="Arial"/>
              </a:rPr>
              <a:t>у</a:t>
            </a:r>
            <a:r>
              <a:rPr lang="ru-RU" sz="1600" spc="-5" dirty="0">
                <a:solidFill>
                  <a:srgbClr val="0A2A30"/>
                </a:solidFill>
                <a:latin typeface="Arial"/>
                <a:cs typeface="Arial"/>
              </a:rPr>
              <a:t>ю</a:t>
            </a:r>
            <a:r>
              <a:rPr lang="ru-RU" sz="1600" spc="-30" dirty="0">
                <a:solidFill>
                  <a:srgbClr val="0A2A30"/>
                </a:solidFill>
                <a:latin typeface="Arial"/>
                <a:cs typeface="Arial"/>
              </a:rPr>
              <a:t>щ</a:t>
            </a:r>
            <a:r>
              <a:rPr lang="ru-RU" sz="1600" dirty="0">
                <a:solidFill>
                  <a:srgbClr val="0A2A30"/>
                </a:solidFill>
                <a:latin typeface="Arial"/>
                <a:cs typeface="Arial"/>
              </a:rPr>
              <a:t>ей</a:t>
            </a:r>
            <a:r>
              <a:rPr lang="ru-RU" sz="1600" spc="-35" dirty="0">
                <a:solidFill>
                  <a:srgbClr val="0A2A30"/>
                </a:solidFill>
                <a:latin typeface="Arial"/>
                <a:cs typeface="Arial"/>
              </a:rPr>
              <a:t> </a:t>
            </a:r>
            <a:r>
              <a:rPr lang="ru-RU" sz="1600" spc="-35" dirty="0" smtClean="0">
                <a:solidFill>
                  <a:srgbClr val="0A2A30"/>
                </a:solidFill>
                <a:latin typeface="Arial"/>
                <a:cs typeface="Arial"/>
              </a:rPr>
              <a:t/>
            </a:r>
            <a:br>
              <a:rPr lang="ru-RU" sz="1600" spc="-35" dirty="0" smtClean="0">
                <a:solidFill>
                  <a:srgbClr val="0A2A30"/>
                </a:solidFill>
                <a:latin typeface="Arial"/>
                <a:cs typeface="Arial"/>
              </a:rPr>
            </a:br>
            <a:r>
              <a:rPr lang="ru-RU" sz="1600" dirty="0" smtClean="0">
                <a:solidFill>
                  <a:srgbClr val="0A2A30"/>
                </a:solidFill>
                <a:latin typeface="Arial"/>
                <a:cs typeface="Arial"/>
              </a:rPr>
              <a:t>обр</a:t>
            </a:r>
            <a:r>
              <a:rPr lang="ru-RU" sz="1600" spc="-25" dirty="0" smtClean="0">
                <a:solidFill>
                  <a:srgbClr val="0A2A30"/>
                </a:solidFill>
                <a:latin typeface="Arial"/>
                <a:cs typeface="Arial"/>
              </a:rPr>
              <a:t>а</a:t>
            </a:r>
            <a:r>
              <a:rPr lang="ru-RU" sz="1600" spc="-20" dirty="0" smtClean="0">
                <a:solidFill>
                  <a:srgbClr val="0A2A30"/>
                </a:solidFill>
                <a:latin typeface="Arial"/>
                <a:cs typeface="Arial"/>
              </a:rPr>
              <a:t>з</a:t>
            </a:r>
            <a:r>
              <a:rPr lang="ru-RU" sz="1600" dirty="0" smtClean="0">
                <a:solidFill>
                  <a:srgbClr val="0A2A30"/>
                </a:solidFill>
                <a:latin typeface="Arial"/>
                <a:cs typeface="Arial"/>
              </a:rPr>
              <a:t>о</a:t>
            </a:r>
            <a:r>
              <a:rPr lang="ru-RU" sz="1600" spc="-25" dirty="0" smtClean="0">
                <a:solidFill>
                  <a:srgbClr val="0A2A30"/>
                </a:solidFill>
                <a:latin typeface="Arial"/>
                <a:cs typeface="Arial"/>
              </a:rPr>
              <a:t>в</a:t>
            </a:r>
            <a:r>
              <a:rPr lang="ru-RU" sz="1600" spc="-50" dirty="0" smtClean="0">
                <a:solidFill>
                  <a:srgbClr val="0A2A30"/>
                </a:solidFill>
                <a:latin typeface="Arial"/>
                <a:cs typeface="Arial"/>
              </a:rPr>
              <a:t>а</a:t>
            </a:r>
            <a:r>
              <a:rPr lang="ru-RU" sz="1600" spc="-30" dirty="0" smtClean="0">
                <a:solidFill>
                  <a:srgbClr val="0A2A30"/>
                </a:solidFill>
                <a:latin typeface="Arial"/>
                <a:cs typeface="Arial"/>
              </a:rPr>
              <a:t>т</a:t>
            </a:r>
            <a:r>
              <a:rPr lang="ru-RU" sz="1600" spc="-75" dirty="0" smtClean="0">
                <a:solidFill>
                  <a:srgbClr val="0A2A30"/>
                </a:solidFill>
                <a:latin typeface="Arial"/>
                <a:cs typeface="Arial"/>
              </a:rPr>
              <a:t>е</a:t>
            </a:r>
            <a:r>
              <a:rPr lang="ru-RU" sz="1600" spc="-5" dirty="0" smtClean="0">
                <a:solidFill>
                  <a:srgbClr val="0A2A30"/>
                </a:solidFill>
                <a:latin typeface="Arial"/>
                <a:cs typeface="Arial"/>
              </a:rPr>
              <a:t>льн</a:t>
            </a:r>
            <a:r>
              <a:rPr lang="ru-RU" sz="1600" dirty="0" smtClean="0">
                <a:solidFill>
                  <a:srgbClr val="0A2A30"/>
                </a:solidFill>
                <a:latin typeface="Arial"/>
                <a:cs typeface="Arial"/>
              </a:rPr>
              <a:t>ой</a:t>
            </a:r>
            <a:r>
              <a:rPr lang="ru-RU" sz="1600" spc="-45" dirty="0" smtClean="0">
                <a:solidFill>
                  <a:srgbClr val="0A2A30"/>
                </a:solidFill>
                <a:latin typeface="Arial"/>
                <a:cs typeface="Arial"/>
              </a:rPr>
              <a:t> </a:t>
            </a:r>
            <a:r>
              <a:rPr lang="ru-RU" sz="1600" spc="-10" dirty="0">
                <a:solidFill>
                  <a:srgbClr val="0A2A30"/>
                </a:solidFill>
                <a:latin typeface="Arial"/>
                <a:cs typeface="Arial"/>
              </a:rPr>
              <a:t>п</a:t>
            </a:r>
            <a:r>
              <a:rPr lang="ru-RU" sz="1600" dirty="0">
                <a:solidFill>
                  <a:srgbClr val="0A2A30"/>
                </a:solidFill>
                <a:latin typeface="Arial"/>
                <a:cs typeface="Arial"/>
              </a:rPr>
              <a:t>рограммы</a:t>
            </a:r>
            <a:r>
              <a:rPr lang="ru-RU" sz="1600" spc="-45" dirty="0">
                <a:solidFill>
                  <a:srgbClr val="0A2A30"/>
                </a:solidFill>
                <a:latin typeface="Arial"/>
                <a:cs typeface="Arial"/>
              </a:rPr>
              <a:t> </a:t>
            </a:r>
            <a:r>
              <a:rPr lang="ru-RU" sz="1600" spc="5" dirty="0">
                <a:solidFill>
                  <a:srgbClr val="0A2A30"/>
                </a:solidFill>
                <a:latin typeface="Arial"/>
                <a:cs typeface="Arial"/>
              </a:rPr>
              <a:t>с</a:t>
            </a:r>
            <a:r>
              <a:rPr lang="ru-RU" sz="1600" dirty="0">
                <a:solidFill>
                  <a:srgbClr val="0A2A30"/>
                </a:solidFill>
                <a:latin typeface="Arial"/>
                <a:cs typeface="Arial"/>
              </a:rPr>
              <a:t>р</a:t>
            </a:r>
            <a:r>
              <a:rPr lang="ru-RU" sz="1600" spc="-50" dirty="0">
                <a:solidFill>
                  <a:srgbClr val="0A2A30"/>
                </a:solidFill>
                <a:latin typeface="Arial"/>
                <a:cs typeface="Arial"/>
              </a:rPr>
              <a:t>е</a:t>
            </a:r>
            <a:r>
              <a:rPr lang="ru-RU" sz="1600" spc="-5" dirty="0">
                <a:solidFill>
                  <a:srgbClr val="0A2A30"/>
                </a:solidFill>
                <a:latin typeface="Arial"/>
                <a:cs typeface="Arial"/>
              </a:rPr>
              <a:t>дн</a:t>
            </a:r>
            <a:r>
              <a:rPr lang="ru-RU" sz="1600" dirty="0">
                <a:solidFill>
                  <a:srgbClr val="0A2A30"/>
                </a:solidFill>
                <a:latin typeface="Arial"/>
                <a:cs typeface="Arial"/>
              </a:rPr>
              <a:t>е</a:t>
            </a:r>
            <a:r>
              <a:rPr lang="ru-RU" sz="1600" spc="-50" dirty="0">
                <a:solidFill>
                  <a:srgbClr val="0A2A30"/>
                </a:solidFill>
                <a:latin typeface="Arial"/>
                <a:cs typeface="Arial"/>
              </a:rPr>
              <a:t>г</a:t>
            </a:r>
            <a:r>
              <a:rPr lang="ru-RU" sz="1600" dirty="0">
                <a:solidFill>
                  <a:srgbClr val="0A2A30"/>
                </a:solidFill>
                <a:latin typeface="Arial"/>
                <a:cs typeface="Arial"/>
              </a:rPr>
              <a:t>о </a:t>
            </a:r>
            <a:r>
              <a:rPr lang="ru-RU" sz="1600" spc="-10" dirty="0">
                <a:solidFill>
                  <a:srgbClr val="0A2A30"/>
                </a:solidFill>
                <a:latin typeface="Arial"/>
                <a:cs typeface="Arial"/>
              </a:rPr>
              <a:t>п</a:t>
            </a:r>
            <a:r>
              <a:rPr lang="ru-RU" sz="1600" dirty="0">
                <a:solidFill>
                  <a:srgbClr val="0A2A30"/>
                </a:solidFill>
                <a:latin typeface="Arial"/>
                <a:cs typeface="Arial"/>
              </a:rPr>
              <a:t>ро</a:t>
            </a:r>
            <a:r>
              <a:rPr lang="ru-RU" sz="1600" spc="-10" dirty="0">
                <a:solidFill>
                  <a:srgbClr val="0A2A30"/>
                </a:solidFill>
                <a:latin typeface="Arial"/>
                <a:cs typeface="Arial"/>
              </a:rPr>
              <a:t>ф</a:t>
            </a:r>
            <a:r>
              <a:rPr lang="ru-RU" sz="1600" dirty="0">
                <a:solidFill>
                  <a:srgbClr val="0A2A30"/>
                </a:solidFill>
                <a:latin typeface="Arial"/>
                <a:cs typeface="Arial"/>
              </a:rPr>
              <a:t>е</a:t>
            </a:r>
            <a:r>
              <a:rPr lang="ru-RU" sz="1600" spc="5" dirty="0">
                <a:solidFill>
                  <a:srgbClr val="0A2A30"/>
                </a:solidFill>
                <a:latin typeface="Arial"/>
                <a:cs typeface="Arial"/>
              </a:rPr>
              <a:t>сс</a:t>
            </a:r>
            <a:r>
              <a:rPr lang="ru-RU" sz="1600" spc="-5" dirty="0">
                <a:solidFill>
                  <a:srgbClr val="0A2A30"/>
                </a:solidFill>
                <a:latin typeface="Arial"/>
                <a:cs typeface="Arial"/>
              </a:rPr>
              <a:t>и</a:t>
            </a:r>
            <a:r>
              <a:rPr lang="ru-RU" sz="1600" dirty="0">
                <a:solidFill>
                  <a:srgbClr val="0A2A30"/>
                </a:solidFill>
                <a:latin typeface="Arial"/>
                <a:cs typeface="Arial"/>
              </a:rPr>
              <a:t>о</a:t>
            </a:r>
            <a:r>
              <a:rPr lang="ru-RU" sz="1600" spc="-5" dirty="0">
                <a:solidFill>
                  <a:srgbClr val="0A2A30"/>
                </a:solidFill>
                <a:latin typeface="Arial"/>
                <a:cs typeface="Arial"/>
              </a:rPr>
              <a:t>н</a:t>
            </a:r>
            <a:r>
              <a:rPr lang="ru-RU" sz="1600" dirty="0">
                <a:solidFill>
                  <a:srgbClr val="0A2A30"/>
                </a:solidFill>
                <a:latin typeface="Arial"/>
                <a:cs typeface="Arial"/>
              </a:rPr>
              <a:t>а</a:t>
            </a:r>
            <a:r>
              <a:rPr lang="ru-RU" sz="1600" spc="-5" dirty="0">
                <a:solidFill>
                  <a:srgbClr val="0A2A30"/>
                </a:solidFill>
                <a:latin typeface="Arial"/>
                <a:cs typeface="Arial"/>
              </a:rPr>
              <a:t>л</a:t>
            </a:r>
            <a:r>
              <a:rPr lang="ru-RU" sz="1600" dirty="0">
                <a:solidFill>
                  <a:srgbClr val="0A2A30"/>
                </a:solidFill>
                <a:latin typeface="Arial"/>
                <a:cs typeface="Arial"/>
              </a:rPr>
              <a:t>ь</a:t>
            </a:r>
            <a:r>
              <a:rPr lang="ru-RU" sz="1600" spc="-5" dirty="0">
                <a:solidFill>
                  <a:srgbClr val="0A2A30"/>
                </a:solidFill>
                <a:latin typeface="Arial"/>
                <a:cs typeface="Arial"/>
              </a:rPr>
              <a:t>н</a:t>
            </a:r>
            <a:r>
              <a:rPr lang="ru-RU" sz="1600" spc="-15" dirty="0">
                <a:solidFill>
                  <a:srgbClr val="0A2A30"/>
                </a:solidFill>
                <a:latin typeface="Arial"/>
                <a:cs typeface="Arial"/>
              </a:rPr>
              <a:t>о</a:t>
            </a:r>
            <a:r>
              <a:rPr lang="ru-RU" sz="1600" spc="-50" dirty="0">
                <a:solidFill>
                  <a:srgbClr val="0A2A30"/>
                </a:solidFill>
                <a:latin typeface="Arial"/>
                <a:cs typeface="Arial"/>
              </a:rPr>
              <a:t>г</a:t>
            </a:r>
            <a:r>
              <a:rPr lang="ru-RU" sz="1600" dirty="0">
                <a:solidFill>
                  <a:srgbClr val="0A2A30"/>
                </a:solidFill>
                <a:latin typeface="Arial"/>
                <a:cs typeface="Arial"/>
              </a:rPr>
              <a:t>о</a:t>
            </a:r>
            <a:r>
              <a:rPr lang="ru-RU" sz="1600" spc="-40" dirty="0">
                <a:solidFill>
                  <a:srgbClr val="0A2A30"/>
                </a:solidFill>
                <a:latin typeface="Arial"/>
                <a:cs typeface="Arial"/>
              </a:rPr>
              <a:t> </a:t>
            </a:r>
            <a:r>
              <a:rPr lang="ru-RU" sz="1600" dirty="0">
                <a:solidFill>
                  <a:srgbClr val="0A2A30"/>
                </a:solidFill>
                <a:latin typeface="Arial"/>
                <a:cs typeface="Arial"/>
              </a:rPr>
              <a:t>обр</a:t>
            </a:r>
            <a:r>
              <a:rPr lang="ru-RU" sz="1600" spc="-25" dirty="0">
                <a:solidFill>
                  <a:srgbClr val="0A2A30"/>
                </a:solidFill>
                <a:latin typeface="Arial"/>
                <a:cs typeface="Arial"/>
              </a:rPr>
              <a:t>а</a:t>
            </a:r>
            <a:r>
              <a:rPr lang="ru-RU" sz="1600" spc="-20" dirty="0">
                <a:solidFill>
                  <a:srgbClr val="0A2A30"/>
                </a:solidFill>
                <a:latin typeface="Arial"/>
                <a:cs typeface="Arial"/>
              </a:rPr>
              <a:t>з</a:t>
            </a:r>
            <a:r>
              <a:rPr lang="ru-RU" sz="1600" dirty="0">
                <a:solidFill>
                  <a:srgbClr val="0A2A30"/>
                </a:solidFill>
                <a:latin typeface="Arial"/>
                <a:cs typeface="Arial"/>
              </a:rPr>
              <a:t>о</a:t>
            </a:r>
            <a:r>
              <a:rPr lang="ru-RU" sz="1600" spc="-20" dirty="0">
                <a:solidFill>
                  <a:srgbClr val="0A2A30"/>
                </a:solidFill>
                <a:latin typeface="Arial"/>
                <a:cs typeface="Arial"/>
              </a:rPr>
              <a:t>в</a:t>
            </a:r>
            <a:r>
              <a:rPr lang="ru-RU" sz="1600" dirty="0">
                <a:solidFill>
                  <a:srgbClr val="0A2A30"/>
                </a:solidFill>
                <a:latin typeface="Arial"/>
                <a:cs typeface="Arial"/>
              </a:rPr>
              <a:t>а</a:t>
            </a:r>
            <a:r>
              <a:rPr lang="ru-RU" sz="1600" spc="-5" dirty="0">
                <a:solidFill>
                  <a:srgbClr val="0A2A30"/>
                </a:solidFill>
                <a:latin typeface="Arial"/>
                <a:cs typeface="Arial"/>
              </a:rPr>
              <a:t>н</a:t>
            </a:r>
            <a:r>
              <a:rPr lang="ru-RU" sz="1600" spc="-20" dirty="0">
                <a:solidFill>
                  <a:srgbClr val="0A2A30"/>
                </a:solidFill>
                <a:latin typeface="Arial"/>
                <a:cs typeface="Arial"/>
              </a:rPr>
              <a:t>и</a:t>
            </a:r>
            <a:r>
              <a:rPr lang="ru-RU" sz="1600" spc="-10" dirty="0">
                <a:solidFill>
                  <a:srgbClr val="0A2A30"/>
                </a:solidFill>
                <a:latin typeface="Arial"/>
                <a:cs typeface="Arial"/>
              </a:rPr>
              <a:t>я</a:t>
            </a:r>
            <a:r>
              <a:rPr lang="ru-RU" sz="1600" dirty="0" smtClean="0">
                <a:solidFill>
                  <a:srgbClr val="0A2A30"/>
                </a:solidFill>
                <a:latin typeface="Arial"/>
                <a:cs typeface="Arial"/>
              </a:rPr>
              <a:t>.</a:t>
            </a:r>
            <a:endParaRPr lang="ru-RU" sz="1600" dirty="0" smtClean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83430" y="5010212"/>
            <a:ext cx="3240000" cy="246221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spAutoFit/>
          </a:bodyPr>
          <a:lstStyle/>
          <a:p>
            <a:pPr marL="144000">
              <a:lnSpc>
                <a:spcPct val="100000"/>
              </a:lnSpc>
            </a:pPr>
            <a:r>
              <a:rPr sz="1600" b="1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sz="1600" b="1" spc="-5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sz="1600" b="1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sz="1600" b="1" spc="-15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дн</a:t>
            </a:r>
            <a:r>
              <a:rPr sz="1600" b="1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ее</a:t>
            </a:r>
            <a:r>
              <a:rPr lang="en-US" sz="1600" b="1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spc="-2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</a:t>
            </a:r>
            <a:r>
              <a:rPr sz="1600" b="1" spc="-1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ее</a:t>
            </a:r>
            <a:r>
              <a:rPr sz="1600" b="1" spc="2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spc="-15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</a:t>
            </a:r>
            <a:r>
              <a:rPr sz="1600" b="1" spc="-5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sz="1600" b="1" spc="-1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sz="1600" b="1" spc="-15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зо</a:t>
            </a:r>
            <a:r>
              <a:rPr sz="1600" b="1" spc="-1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</a:t>
            </a:r>
            <a:r>
              <a:rPr sz="1600" b="1" spc="-15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ние</a:t>
            </a:r>
            <a:endParaRPr sz="1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94811" y="5108903"/>
            <a:ext cx="3849188" cy="492443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spAutoFit/>
          </a:bodyPr>
          <a:lstStyle/>
          <a:p>
            <a:pPr marL="144000">
              <a:lnSpc>
                <a:spcPct val="100000"/>
              </a:lnSpc>
            </a:pPr>
            <a:r>
              <a:rPr sz="1600" b="1" spc="-10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sz="1600" b="1" spc="-5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sz="1600" b="1" spc="-10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sz="1600" b="1" spc="-15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дн</a:t>
            </a:r>
            <a:r>
              <a:rPr sz="1600" b="1" spc="-10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ее</a:t>
            </a:r>
            <a:r>
              <a:rPr sz="1600" b="1" spc="-5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spc="-5" dirty="0" err="1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</a:t>
            </a:r>
            <a:r>
              <a:rPr sz="1600" b="1" spc="-20" dirty="0" err="1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оф</a:t>
            </a:r>
            <a:r>
              <a:rPr sz="1600" b="1" spc="-10" dirty="0" err="1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sz="1600" b="1" spc="-15" dirty="0" err="1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ссион</a:t>
            </a:r>
            <a:r>
              <a:rPr sz="1600" b="1" spc="-10" dirty="0" err="1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аль</a:t>
            </a:r>
            <a:r>
              <a:rPr sz="1600" b="1" spc="-15" dirty="0" err="1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</a:t>
            </a:r>
            <a:r>
              <a:rPr sz="1600" b="1" spc="-10" dirty="0" err="1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1600" b="1" spc="4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spc="-15" dirty="0" err="1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</a:t>
            </a:r>
            <a:r>
              <a:rPr sz="1600" b="1" spc="-5" dirty="0" err="1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sz="1600" b="1" spc="-10" dirty="0" err="1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sz="1600" b="1" spc="-15" dirty="0" err="1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зо</a:t>
            </a:r>
            <a:r>
              <a:rPr sz="1600" b="1" spc="-10" dirty="0" err="1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</a:t>
            </a:r>
            <a:r>
              <a:rPr sz="1600" b="1" spc="-15" dirty="0" err="1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ние</a:t>
            </a:r>
            <a:endParaRPr sz="16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Заголовок 1">
            <a:extLst>
              <a:ext uri="{FF2B5EF4-FFF2-40B4-BE49-F238E27FC236}">
                <a16:creationId xmlns="" xmlns:a16="http://schemas.microsoft.com/office/drawing/2014/main" id="{89FD5046-76E7-4063-9C1E-95931EFAB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76672"/>
            <a:ext cx="9143999" cy="720080"/>
          </a:xfrm>
        </p:spPr>
        <p:txBody>
          <a:bodyPr>
            <a:noAutofit/>
          </a:bodyPr>
          <a:lstStyle/>
          <a:p>
            <a:pPr marL="432000">
              <a:lnSpc>
                <a:spcPct val="100000"/>
              </a:lnSpc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СПО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80442" y="6052971"/>
            <a:ext cx="80554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МЭО обеспечивает реализацию образовательных программ </a:t>
            </a:r>
            <a:r>
              <a:rPr lang="ru-RU" sz="16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600" b="1" i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среднего </a:t>
            </a:r>
            <a:r>
              <a:rPr lang="ru-RU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общего образования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268901" y="3439755"/>
            <a:ext cx="74553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216535">
              <a:spcBef>
                <a:spcPts val="600"/>
              </a:spcBef>
            </a:pPr>
            <a:r>
              <a:rPr lang="ru-RU" sz="8000" b="1" dirty="0">
                <a:solidFill>
                  <a:srgbClr val="CF4A3F"/>
                </a:solidFill>
                <a:latin typeface="Symbol"/>
                <a:cs typeface="Symbol"/>
              </a:rPr>
              <a:t></a:t>
            </a:r>
          </a:p>
        </p:txBody>
      </p:sp>
      <p:sp>
        <p:nvSpPr>
          <p:cNvPr id="17" name="object 5"/>
          <p:cNvSpPr/>
          <p:nvPr/>
        </p:nvSpPr>
        <p:spPr>
          <a:xfrm>
            <a:off x="5499898" y="3763369"/>
            <a:ext cx="3104171" cy="9734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335" y="5374967"/>
            <a:ext cx="1910669" cy="418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33542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Рисунок 4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284496" y="1476325"/>
            <a:ext cx="3567315" cy="2468904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460" y="1477967"/>
            <a:ext cx="3566542" cy="2465822"/>
          </a:xfrm>
          <a:prstGeom prst="rect">
            <a:avLst/>
          </a:prstGeom>
        </p:spPr>
      </p:pic>
      <p:sp>
        <p:nvSpPr>
          <p:cNvPr id="39" name="Прямоугольник с двумя скругленными соседними углами 38"/>
          <p:cNvSpPr/>
          <p:nvPr/>
        </p:nvSpPr>
        <p:spPr>
          <a:xfrm rot="10800000">
            <a:off x="283460" y="3946668"/>
            <a:ext cx="3567313" cy="1366975"/>
          </a:xfrm>
          <a:prstGeom prst="round2SameRect">
            <a:avLst/>
          </a:prstGeom>
          <a:solidFill>
            <a:srgbClr val="85DB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с двумя скругленными соседними углами 16"/>
          <p:cNvSpPr/>
          <p:nvPr/>
        </p:nvSpPr>
        <p:spPr>
          <a:xfrm rot="10800000">
            <a:off x="5284498" y="3946668"/>
            <a:ext cx="3567313" cy="1366975"/>
          </a:xfrm>
          <a:prstGeom prst="round2SameRect">
            <a:avLst/>
          </a:prstGeom>
          <a:solidFill>
            <a:srgbClr val="85DB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object 2"/>
          <p:cNvSpPr/>
          <p:nvPr/>
        </p:nvSpPr>
        <p:spPr>
          <a:xfrm>
            <a:off x="71628" y="24383"/>
            <a:ext cx="1728215" cy="37337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994239" y="1474885"/>
            <a:ext cx="5155522" cy="1022146"/>
          </a:xfrm>
          <a:custGeom>
            <a:avLst/>
            <a:gdLst/>
            <a:ahLst/>
            <a:cxnLst/>
            <a:rect l="l" t="t" r="r" b="b"/>
            <a:pathLst>
              <a:path w="4051300" h="1358264">
                <a:moveTo>
                  <a:pt x="3914991" y="0"/>
                </a:moveTo>
                <a:lnTo>
                  <a:pt x="133982" y="11"/>
                </a:lnTo>
                <a:lnTo>
                  <a:pt x="91567" y="7359"/>
                </a:lnTo>
                <a:lnTo>
                  <a:pt x="54776" y="26794"/>
                </a:lnTo>
                <a:lnTo>
                  <a:pt x="25794" y="56133"/>
                </a:lnTo>
                <a:lnTo>
                  <a:pt x="6803" y="93192"/>
                </a:lnTo>
                <a:lnTo>
                  <a:pt x="84" y="133994"/>
                </a:lnTo>
                <a:lnTo>
                  <a:pt x="0" y="1223889"/>
                </a:lnTo>
                <a:lnTo>
                  <a:pt x="971" y="1238518"/>
                </a:lnTo>
                <a:lnTo>
                  <a:pt x="12590" y="1279301"/>
                </a:lnTo>
                <a:lnTo>
                  <a:pt x="35569" y="1313731"/>
                </a:lnTo>
                <a:lnTo>
                  <a:pt x="67724" y="1339626"/>
                </a:lnTo>
                <a:lnTo>
                  <a:pt x="106872" y="1354801"/>
                </a:lnTo>
                <a:lnTo>
                  <a:pt x="135776" y="1357884"/>
                </a:lnTo>
                <a:lnTo>
                  <a:pt x="3916786" y="1357872"/>
                </a:lnTo>
                <a:lnTo>
                  <a:pt x="3959201" y="1350524"/>
                </a:lnTo>
                <a:lnTo>
                  <a:pt x="3995992" y="1331089"/>
                </a:lnTo>
                <a:lnTo>
                  <a:pt x="4024974" y="1301750"/>
                </a:lnTo>
                <a:lnTo>
                  <a:pt x="4043964" y="1264691"/>
                </a:lnTo>
                <a:lnTo>
                  <a:pt x="4050684" y="1223889"/>
                </a:lnTo>
                <a:lnTo>
                  <a:pt x="4050768" y="133994"/>
                </a:lnTo>
                <a:lnTo>
                  <a:pt x="4049797" y="119365"/>
                </a:lnTo>
                <a:lnTo>
                  <a:pt x="4038177" y="78582"/>
                </a:lnTo>
                <a:lnTo>
                  <a:pt x="4015199" y="44152"/>
                </a:lnTo>
                <a:lnTo>
                  <a:pt x="3983044" y="18257"/>
                </a:lnTo>
                <a:lnTo>
                  <a:pt x="3943896" y="3082"/>
                </a:lnTo>
                <a:lnTo>
                  <a:pt x="3914991" y="0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effectLst>
            <a:glow rad="63500">
              <a:schemeClr val="bg1"/>
            </a:glow>
          </a:effectLst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352025" y="1764776"/>
            <a:ext cx="4439950" cy="6776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73900"/>
              </a:lnSpc>
              <a:spcBef>
                <a:spcPts val="600"/>
              </a:spcBef>
            </a:pPr>
            <a:r>
              <a:rPr sz="1800" b="1" dirty="0"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sz="1800" b="1" spc="-15" dirty="0"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1800" b="1" dirty="0">
                <a:latin typeface="Arial" panose="020B0604020202020204" pitchFamily="34" charset="0"/>
                <a:cs typeface="Arial" panose="020B0604020202020204" pitchFamily="34" charset="0"/>
              </a:rPr>
              <a:t>тре</a:t>
            </a:r>
            <a:r>
              <a:rPr sz="1800" b="1" spc="-5" dirty="0">
                <a:latin typeface="Arial" panose="020B0604020202020204" pitchFamily="34" charset="0"/>
                <a:cs typeface="Arial" panose="020B0604020202020204" pitchFamily="34" charset="0"/>
              </a:rPr>
              <a:t>бн</a:t>
            </a:r>
            <a:r>
              <a:rPr sz="1800" b="1" dirty="0"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1800" b="1" spc="-5" dirty="0"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sz="1800" b="1" dirty="0">
                <a:latin typeface="Arial" panose="020B0604020202020204" pitchFamily="34" charset="0"/>
                <a:cs typeface="Arial" panose="020B0604020202020204" pitchFamily="34" charset="0"/>
              </a:rPr>
              <a:t>ти</a:t>
            </a:r>
            <a:r>
              <a:rPr sz="1800" b="1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1" dirty="0">
                <a:latin typeface="Arial" panose="020B0604020202020204" pitchFamily="34" charset="0"/>
                <a:cs typeface="Arial" panose="020B0604020202020204" pitchFamily="34" charset="0"/>
              </a:rPr>
              <a:t>и во</a:t>
            </a:r>
            <a:r>
              <a:rPr sz="1800" b="1" spc="-5" dirty="0">
                <a:latin typeface="Arial" panose="020B0604020202020204" pitchFamily="34" charset="0"/>
                <a:cs typeface="Arial" panose="020B0604020202020204" pitchFamily="34" charset="0"/>
              </a:rPr>
              <a:t>з</a:t>
            </a:r>
            <a:r>
              <a:rPr sz="1800" b="1" dirty="0">
                <a:latin typeface="Arial" panose="020B0604020202020204" pitchFamily="34" charset="0"/>
                <a:cs typeface="Arial" panose="020B0604020202020204" pitchFamily="34" charset="0"/>
              </a:rPr>
              <a:t>м</a:t>
            </a:r>
            <a:r>
              <a:rPr sz="1800" b="1" spc="-35" dirty="0"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1800" b="1" dirty="0">
                <a:latin typeface="Arial" panose="020B0604020202020204" pitchFamily="34" charset="0"/>
                <a:cs typeface="Arial" panose="020B0604020202020204" pitchFamily="34" charset="0"/>
              </a:rPr>
              <a:t>ж</a:t>
            </a:r>
            <a:r>
              <a:rPr sz="1800" b="1" spc="-5" dirty="0"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r>
              <a:rPr sz="1800" b="1" dirty="0"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1800" b="1" spc="-5" dirty="0"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sz="1800" b="1" dirty="0">
                <a:latin typeface="Arial" panose="020B0604020202020204" pitchFamily="34" charset="0"/>
                <a:cs typeface="Arial" panose="020B0604020202020204" pitchFamily="34" charset="0"/>
              </a:rPr>
              <a:t>ти </a:t>
            </a:r>
            <a:r>
              <a:rPr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ли</a:t>
            </a:r>
            <a:r>
              <a:rPr sz="18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чн</a:t>
            </a:r>
            <a:r>
              <a:rPr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1800" b="1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ти</a:t>
            </a:r>
            <a:endParaRPr lang="ru-RU" sz="1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>
              <a:lnSpc>
                <a:spcPct val="73900"/>
              </a:lnSpc>
              <a:spcBef>
                <a:spcPts val="600"/>
              </a:spcBef>
            </a:pPr>
            <a:r>
              <a:rPr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1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оз</a:t>
            </a:r>
            <a:r>
              <a:rPr sz="12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м</a:t>
            </a:r>
            <a:r>
              <a:rPr sz="1200" spc="-30" dirty="0" smtClean="0"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ж</a:t>
            </a:r>
            <a:r>
              <a:rPr sz="1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но</a:t>
            </a:r>
            <a:r>
              <a:rPr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сти</a:t>
            </a:r>
            <a:r>
              <a:rPr sz="12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ст</a:t>
            </a:r>
            <a:r>
              <a:rPr sz="1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роени</a:t>
            </a:r>
            <a:r>
              <a:rPr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я</a:t>
            </a:r>
            <a:r>
              <a:rPr sz="1200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z="1200" spc="-35" dirty="0" smtClean="0"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ва</a:t>
            </a:r>
            <a:r>
              <a:rPr sz="12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ри</a:t>
            </a:r>
            <a:r>
              <a:rPr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ат</a:t>
            </a:r>
            <a:r>
              <a:rPr sz="12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12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r>
              <a:rPr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ая</a:t>
            </a:r>
            <a:r>
              <a:rPr sz="12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sz="12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став</a:t>
            </a:r>
            <a:r>
              <a:rPr sz="12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л</a:t>
            </a:r>
            <a:r>
              <a:rPr sz="1200" spc="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я</a:t>
            </a:r>
            <a:r>
              <a:rPr sz="12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ю</a:t>
            </a:r>
            <a:r>
              <a:rPr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ща</a:t>
            </a:r>
            <a:r>
              <a:rPr sz="1200" spc="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я</a:t>
            </a:r>
            <a:r>
              <a:rPr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>
              <a:lnSpc>
                <a:spcPct val="73900"/>
              </a:lnSpc>
              <a:spcBef>
                <a:spcPts val="600"/>
              </a:spcBef>
            </a:pP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Формирование навыков и компетенций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XXI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века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Заголовок 1">
            <a:extLst>
              <a:ext uri="{FF2B5EF4-FFF2-40B4-BE49-F238E27FC236}">
                <a16:creationId xmlns="" xmlns:a16="http://schemas.microsoft.com/office/drawing/2014/main" id="{89FD5046-76E7-4063-9C1E-95931EFABB29}"/>
              </a:ext>
            </a:extLst>
          </p:cNvPr>
          <p:cNvSpPr txBox="1">
            <a:spLocks/>
          </p:cNvSpPr>
          <p:nvPr/>
        </p:nvSpPr>
        <p:spPr>
          <a:xfrm>
            <a:off x="-9209" y="475308"/>
            <a:ext cx="9143999" cy="834774"/>
          </a:xfrm>
          <a:prstGeom prst="rect">
            <a:avLst/>
          </a:prstGeom>
          <a:solidFill>
            <a:srgbClr val="85DBE9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377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2800" b="1" kern="1200" cap="all" spc="100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432000">
              <a:lnSpc>
                <a:spcPct val="100000"/>
              </a:lnSpc>
            </a:pP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МЭО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—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компонент образовательной программы </a:t>
            </a: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спо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в части реализации ФГОС общего образования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object 16"/>
          <p:cNvSpPr/>
          <p:nvPr/>
        </p:nvSpPr>
        <p:spPr>
          <a:xfrm>
            <a:off x="5284498" y="5743682"/>
            <a:ext cx="3575233" cy="914400"/>
          </a:xfrm>
          <a:custGeom>
            <a:avLst/>
            <a:gdLst/>
            <a:ahLst/>
            <a:cxnLst/>
            <a:rect l="l" t="t" r="r" b="b"/>
            <a:pathLst>
              <a:path w="3313429" h="914400">
                <a:moveTo>
                  <a:pt x="3160776" y="0"/>
                </a:moveTo>
                <a:lnTo>
                  <a:pt x="138125" y="659"/>
                </a:lnTo>
                <a:lnTo>
                  <a:pt x="96611" y="10534"/>
                </a:lnTo>
                <a:lnTo>
                  <a:pt x="60377" y="30908"/>
                </a:lnTo>
                <a:lnTo>
                  <a:pt x="31158" y="60048"/>
                </a:lnTo>
                <a:lnTo>
                  <a:pt x="10687" y="96221"/>
                </a:lnTo>
                <a:lnTo>
                  <a:pt x="700" y="137696"/>
                </a:lnTo>
                <a:lnTo>
                  <a:pt x="0" y="152399"/>
                </a:lnTo>
                <a:lnTo>
                  <a:pt x="645" y="761987"/>
                </a:lnTo>
                <a:lnTo>
                  <a:pt x="5994" y="804452"/>
                </a:lnTo>
                <a:lnTo>
                  <a:pt x="23063" y="842640"/>
                </a:lnTo>
                <a:lnTo>
                  <a:pt x="49476" y="874390"/>
                </a:lnTo>
                <a:lnTo>
                  <a:pt x="83497" y="897968"/>
                </a:lnTo>
                <a:lnTo>
                  <a:pt x="123394" y="911642"/>
                </a:lnTo>
                <a:lnTo>
                  <a:pt x="152400" y="914399"/>
                </a:lnTo>
                <a:lnTo>
                  <a:pt x="3175059" y="913739"/>
                </a:lnTo>
                <a:lnTo>
                  <a:pt x="3216571" y="903860"/>
                </a:lnTo>
                <a:lnTo>
                  <a:pt x="3252803" y="883483"/>
                </a:lnTo>
                <a:lnTo>
                  <a:pt x="3282020" y="854340"/>
                </a:lnTo>
                <a:lnTo>
                  <a:pt x="3302489" y="818165"/>
                </a:lnTo>
                <a:lnTo>
                  <a:pt x="3312475" y="776690"/>
                </a:lnTo>
                <a:lnTo>
                  <a:pt x="3313176" y="761987"/>
                </a:lnTo>
                <a:lnTo>
                  <a:pt x="3312531" y="152399"/>
                </a:lnTo>
                <a:lnTo>
                  <a:pt x="3307184" y="109943"/>
                </a:lnTo>
                <a:lnTo>
                  <a:pt x="3290115" y="71755"/>
                </a:lnTo>
                <a:lnTo>
                  <a:pt x="3263703" y="40006"/>
                </a:lnTo>
                <a:lnTo>
                  <a:pt x="3229680" y="16429"/>
                </a:lnTo>
                <a:lnTo>
                  <a:pt x="3189782" y="2757"/>
                </a:lnTo>
                <a:lnTo>
                  <a:pt x="3160776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</p:spPr>
        <p:txBody>
          <a:bodyPr wrap="square" lIns="0" tIns="0" rIns="0" bIns="0" rtlCol="0"/>
          <a:lstStyle/>
          <a:p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object 19"/>
          <p:cNvSpPr/>
          <p:nvPr/>
        </p:nvSpPr>
        <p:spPr>
          <a:xfrm>
            <a:off x="6829544" y="5313643"/>
            <a:ext cx="485140" cy="595504"/>
          </a:xfrm>
          <a:custGeom>
            <a:avLst/>
            <a:gdLst/>
            <a:ahLst/>
            <a:cxnLst/>
            <a:rect l="l" t="t" r="r" b="b"/>
            <a:pathLst>
              <a:path w="485139" h="489585">
                <a:moveTo>
                  <a:pt x="363473" y="242315"/>
                </a:moveTo>
                <a:lnTo>
                  <a:pt x="121157" y="242315"/>
                </a:lnTo>
                <a:lnTo>
                  <a:pt x="121157" y="489203"/>
                </a:lnTo>
                <a:lnTo>
                  <a:pt x="363473" y="489203"/>
                </a:lnTo>
                <a:lnTo>
                  <a:pt x="363473" y="242315"/>
                </a:lnTo>
                <a:close/>
              </a:path>
              <a:path w="485139" h="489585">
                <a:moveTo>
                  <a:pt x="242315" y="0"/>
                </a:moveTo>
                <a:lnTo>
                  <a:pt x="0" y="242315"/>
                </a:lnTo>
                <a:lnTo>
                  <a:pt x="484631" y="242315"/>
                </a:lnTo>
                <a:lnTo>
                  <a:pt x="242315" y="0"/>
                </a:lnTo>
                <a:close/>
              </a:path>
            </a:pathLst>
          </a:custGeom>
          <a:gradFill>
            <a:gsLst>
              <a:gs pos="0">
                <a:srgbClr val="85DBE9"/>
              </a:gs>
              <a:gs pos="100000">
                <a:schemeClr val="tx1">
                  <a:lumMod val="50000"/>
                  <a:lumOff val="5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540598" y="4067465"/>
            <a:ext cx="3286125" cy="2462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sz="1600" b="1" spc="-85" dirty="0" err="1"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ре</a:t>
            </a:r>
            <a:r>
              <a:rPr sz="1600" b="1" spc="-5" dirty="0" err="1">
                <a:latin typeface="Arial" panose="020B0604020202020204" pitchFamily="34" charset="0"/>
                <a:cs typeface="Arial" panose="020B0604020202020204" pitchFamily="34" charset="0"/>
              </a:rPr>
              <a:t>б</a:t>
            </a:r>
            <a:r>
              <a:rPr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ова</a:t>
            </a:r>
            <a:r>
              <a:rPr sz="1600" b="1" spc="-5" dirty="0" err="1"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r>
              <a:rPr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ия</a:t>
            </a:r>
            <a:r>
              <a:rPr sz="1600" b="1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spc="-1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1600" b="1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sz="1600" b="1" spc="-4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у</a:t>
            </a:r>
            <a:r>
              <a:rPr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дар</a:t>
            </a:r>
            <a:r>
              <a:rPr sz="1600" b="1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тва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859501" y="4296798"/>
            <a:ext cx="1417079" cy="477520"/>
          </a:xfrm>
          <a:custGeom>
            <a:avLst/>
            <a:gdLst/>
            <a:ahLst/>
            <a:cxnLst/>
            <a:rect l="l" t="t" r="r" b="b"/>
            <a:pathLst>
              <a:path w="1018539" h="477520">
                <a:moveTo>
                  <a:pt x="877685" y="380136"/>
                </a:moveTo>
                <a:lnTo>
                  <a:pt x="237032" y="380136"/>
                </a:lnTo>
                <a:lnTo>
                  <a:pt x="780186" y="382219"/>
                </a:lnTo>
                <a:lnTo>
                  <a:pt x="779818" y="477253"/>
                </a:lnTo>
                <a:lnTo>
                  <a:pt x="877685" y="380136"/>
                </a:lnTo>
                <a:close/>
              </a:path>
              <a:path w="1018539" h="477520">
                <a:moveTo>
                  <a:pt x="238493" y="0"/>
                </a:moveTo>
                <a:lnTo>
                  <a:pt x="0" y="236664"/>
                </a:lnTo>
                <a:lnTo>
                  <a:pt x="236664" y="475170"/>
                </a:lnTo>
                <a:lnTo>
                  <a:pt x="237032" y="380136"/>
                </a:lnTo>
                <a:lnTo>
                  <a:pt x="877685" y="380136"/>
                </a:lnTo>
                <a:lnTo>
                  <a:pt x="1018311" y="240588"/>
                </a:lnTo>
                <a:lnTo>
                  <a:pt x="875952" y="97129"/>
                </a:lnTo>
                <a:lnTo>
                  <a:pt x="781278" y="97129"/>
                </a:lnTo>
                <a:lnTo>
                  <a:pt x="238125" y="95034"/>
                </a:lnTo>
                <a:lnTo>
                  <a:pt x="238493" y="0"/>
                </a:lnTo>
                <a:close/>
              </a:path>
              <a:path w="1018539" h="477520">
                <a:moveTo>
                  <a:pt x="781646" y="2095"/>
                </a:moveTo>
                <a:lnTo>
                  <a:pt x="781278" y="97129"/>
                </a:lnTo>
                <a:lnTo>
                  <a:pt x="875952" y="97129"/>
                </a:lnTo>
                <a:lnTo>
                  <a:pt x="781646" y="2095"/>
                </a:lnTo>
                <a:close/>
              </a:path>
            </a:pathLst>
          </a:custGeom>
          <a:solidFill>
            <a:schemeClr val="tx1">
              <a:lumMod val="25000"/>
              <a:lumOff val="7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538998" y="4435222"/>
            <a:ext cx="3303048" cy="677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570865"/>
            <a:r>
              <a:rPr lang="ru-RU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Личностные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качества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570865"/>
            <a:r>
              <a:rPr lang="ru-RU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Общеобразовательные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компетенции</a:t>
            </a:r>
            <a:endParaRPr lang="en-US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570865"/>
            <a:r>
              <a:rPr sz="11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Общ</a:t>
            </a:r>
            <a:r>
              <a:rPr sz="1100" b="1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епро</a:t>
            </a:r>
            <a:r>
              <a:rPr sz="1100" b="1" spc="-1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ф</a:t>
            </a:r>
            <a:r>
              <a:rPr sz="1100" b="1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sz="11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сс</a:t>
            </a:r>
            <a:r>
              <a:rPr sz="1100" b="1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ион</a:t>
            </a:r>
            <a:r>
              <a:rPr sz="11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sz="1100" b="1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льн</a:t>
            </a:r>
            <a:r>
              <a:rPr sz="11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ые</a:t>
            </a:r>
            <a:r>
              <a:rPr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spc="-2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sz="11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1100" spc="-1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</a:t>
            </a:r>
            <a:r>
              <a:rPr sz="11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пе</a:t>
            </a:r>
            <a:r>
              <a:rPr sz="1100" spc="-1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sz="11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ен</a:t>
            </a:r>
            <a:r>
              <a:rPr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ц</a:t>
            </a:r>
            <a:r>
              <a:rPr sz="11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ии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570865"/>
            <a:r>
              <a:rPr sz="11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sz="1100" b="1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ро</a:t>
            </a:r>
            <a:r>
              <a:rPr sz="1100" b="1" spc="-1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ф</a:t>
            </a:r>
            <a:r>
              <a:rPr sz="1100" b="1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sz="11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сс</a:t>
            </a:r>
            <a:r>
              <a:rPr sz="1100" b="1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ион</a:t>
            </a:r>
            <a:r>
              <a:rPr sz="11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sz="1100" b="1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льн</a:t>
            </a:r>
            <a:r>
              <a:rPr sz="11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ые</a:t>
            </a:r>
            <a:r>
              <a:rPr sz="1100" spc="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spc="-2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sz="11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1100" spc="-1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</a:t>
            </a:r>
            <a:r>
              <a:rPr sz="11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пе</a:t>
            </a:r>
            <a:r>
              <a:rPr sz="1100" spc="-1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sz="11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ен</a:t>
            </a:r>
            <a:r>
              <a:rPr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ц</a:t>
            </a:r>
            <a:r>
              <a:rPr sz="11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ии</a:t>
            </a:r>
            <a:endParaRPr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284269" y="5743682"/>
            <a:ext cx="3575233" cy="914400"/>
          </a:xfrm>
          <a:custGeom>
            <a:avLst/>
            <a:gdLst/>
            <a:ahLst/>
            <a:cxnLst/>
            <a:rect l="l" t="t" r="r" b="b"/>
            <a:pathLst>
              <a:path w="3313429" h="914400">
                <a:moveTo>
                  <a:pt x="3160776" y="0"/>
                </a:moveTo>
                <a:lnTo>
                  <a:pt x="138125" y="659"/>
                </a:lnTo>
                <a:lnTo>
                  <a:pt x="96611" y="10534"/>
                </a:lnTo>
                <a:lnTo>
                  <a:pt x="60377" y="30908"/>
                </a:lnTo>
                <a:lnTo>
                  <a:pt x="31158" y="60048"/>
                </a:lnTo>
                <a:lnTo>
                  <a:pt x="10687" y="96221"/>
                </a:lnTo>
                <a:lnTo>
                  <a:pt x="700" y="137696"/>
                </a:lnTo>
                <a:lnTo>
                  <a:pt x="0" y="152399"/>
                </a:lnTo>
                <a:lnTo>
                  <a:pt x="645" y="761987"/>
                </a:lnTo>
                <a:lnTo>
                  <a:pt x="5994" y="804452"/>
                </a:lnTo>
                <a:lnTo>
                  <a:pt x="23063" y="842640"/>
                </a:lnTo>
                <a:lnTo>
                  <a:pt x="49476" y="874390"/>
                </a:lnTo>
                <a:lnTo>
                  <a:pt x="83497" y="897968"/>
                </a:lnTo>
                <a:lnTo>
                  <a:pt x="123394" y="911642"/>
                </a:lnTo>
                <a:lnTo>
                  <a:pt x="152400" y="914399"/>
                </a:lnTo>
                <a:lnTo>
                  <a:pt x="3175059" y="913739"/>
                </a:lnTo>
                <a:lnTo>
                  <a:pt x="3216571" y="903860"/>
                </a:lnTo>
                <a:lnTo>
                  <a:pt x="3252803" y="883483"/>
                </a:lnTo>
                <a:lnTo>
                  <a:pt x="3282020" y="854340"/>
                </a:lnTo>
                <a:lnTo>
                  <a:pt x="3302489" y="818165"/>
                </a:lnTo>
                <a:lnTo>
                  <a:pt x="3312475" y="776690"/>
                </a:lnTo>
                <a:lnTo>
                  <a:pt x="3313176" y="761987"/>
                </a:lnTo>
                <a:lnTo>
                  <a:pt x="3312531" y="152399"/>
                </a:lnTo>
                <a:lnTo>
                  <a:pt x="3307184" y="109943"/>
                </a:lnTo>
                <a:lnTo>
                  <a:pt x="3290115" y="71755"/>
                </a:lnTo>
                <a:lnTo>
                  <a:pt x="3263703" y="40006"/>
                </a:lnTo>
                <a:lnTo>
                  <a:pt x="3229680" y="16429"/>
                </a:lnTo>
                <a:lnTo>
                  <a:pt x="3189782" y="2757"/>
                </a:lnTo>
                <a:lnTo>
                  <a:pt x="3160776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</p:spPr>
        <p:txBody>
          <a:bodyPr wrap="square" lIns="0" tIns="0" rIns="0" bIns="0" rtlCol="0"/>
          <a:lstStyle/>
          <a:p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39028" y="5906465"/>
            <a:ext cx="3265714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5080" algn="ctr">
              <a:lnSpc>
                <a:spcPct val="100000"/>
              </a:lnSpc>
            </a:pPr>
            <a:r>
              <a:rPr b="1" spc="-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b="1" spc="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b="1" spc="-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фесси</a:t>
            </a:r>
            <a:r>
              <a:rPr b="1" spc="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b="1" spc="-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ль</a:t>
            </a:r>
            <a:r>
              <a:rPr b="1" spc="-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r>
              <a:rPr b="1" spc="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ые </a:t>
            </a:r>
            <a:r>
              <a:rPr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b="1" spc="-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b="1" spc="-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r>
              <a:rPr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</a:t>
            </a:r>
            <a:r>
              <a:rPr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b="1" spc="-1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b="1" spc="-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ы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829315" y="5313643"/>
            <a:ext cx="485140" cy="595504"/>
          </a:xfrm>
          <a:custGeom>
            <a:avLst/>
            <a:gdLst/>
            <a:ahLst/>
            <a:cxnLst/>
            <a:rect l="l" t="t" r="r" b="b"/>
            <a:pathLst>
              <a:path w="485139" h="489585">
                <a:moveTo>
                  <a:pt x="363473" y="242315"/>
                </a:moveTo>
                <a:lnTo>
                  <a:pt x="121157" y="242315"/>
                </a:lnTo>
                <a:lnTo>
                  <a:pt x="121157" y="489203"/>
                </a:lnTo>
                <a:lnTo>
                  <a:pt x="363473" y="489203"/>
                </a:lnTo>
                <a:lnTo>
                  <a:pt x="363473" y="242315"/>
                </a:lnTo>
                <a:close/>
              </a:path>
              <a:path w="485139" h="489585">
                <a:moveTo>
                  <a:pt x="242315" y="0"/>
                </a:moveTo>
                <a:lnTo>
                  <a:pt x="0" y="242315"/>
                </a:lnTo>
                <a:lnTo>
                  <a:pt x="484631" y="242315"/>
                </a:lnTo>
                <a:lnTo>
                  <a:pt x="242315" y="0"/>
                </a:lnTo>
                <a:close/>
              </a:path>
            </a:pathLst>
          </a:custGeom>
          <a:gradFill>
            <a:gsLst>
              <a:gs pos="0">
                <a:srgbClr val="85DBE9"/>
              </a:gs>
              <a:gs pos="100000">
                <a:schemeClr val="tx1">
                  <a:lumMod val="50000"/>
                  <a:lumOff val="5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6221041" y="6044965"/>
            <a:ext cx="1702146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sz="1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</a:t>
            </a:r>
            <a:r>
              <a:rPr sz="1800" b="1" spc="-4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sz="1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</a:t>
            </a:r>
            <a:r>
              <a:rPr sz="1800"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sz="1800" b="1" spc="-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sz="1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endParaRPr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object 10"/>
          <p:cNvSpPr txBox="1"/>
          <p:nvPr/>
        </p:nvSpPr>
        <p:spPr>
          <a:xfrm>
            <a:off x="538308" y="4067465"/>
            <a:ext cx="3321194" cy="2462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4000" marR="570865" indent="-144000"/>
            <a:r>
              <a:rPr sz="1600" b="1" spc="-8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ре</a:t>
            </a:r>
            <a:r>
              <a:rPr sz="1600" b="1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</a:t>
            </a:r>
            <a:r>
              <a:rPr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ова</a:t>
            </a:r>
            <a:r>
              <a:rPr sz="1600" b="1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r>
              <a:rPr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ия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работодателя </a:t>
            </a:r>
          </a:p>
        </p:txBody>
      </p:sp>
      <p:sp>
        <p:nvSpPr>
          <p:cNvPr id="32" name="object 7"/>
          <p:cNvSpPr txBox="1"/>
          <p:nvPr/>
        </p:nvSpPr>
        <p:spPr>
          <a:xfrm>
            <a:off x="5573066" y="4435222"/>
            <a:ext cx="2960396" cy="677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31750"/>
            <a:r>
              <a:rPr sz="1100" b="1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11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</a:t>
            </a:r>
            <a:r>
              <a:rPr sz="1100" b="1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щи</a:t>
            </a:r>
            <a:r>
              <a:rPr sz="11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sz="1100" b="1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b="1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компетенции </a:t>
            </a:r>
            <a:r>
              <a:rPr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общеоб</a:t>
            </a:r>
            <a:r>
              <a:rPr sz="1100" spc="-1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sz="11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sz="1100" spc="-1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з</a:t>
            </a:r>
            <a:r>
              <a:rPr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sz="1100" spc="-1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11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sz="1100" spc="-2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sz="1100" spc="-1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л</a:t>
            </a:r>
            <a:r>
              <a:rPr sz="11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ьны</a:t>
            </a:r>
            <a:r>
              <a:rPr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sz="1100" dirty="0">
                <a:latin typeface="Arial" panose="020B0604020202020204" pitchFamily="34" charset="0"/>
                <a:cs typeface="Arial" panose="020B0604020202020204" pitchFamily="34" charset="0"/>
              </a:rPr>
              <a:t>, л</a:t>
            </a:r>
            <a:r>
              <a:rPr sz="1100" spc="-5" dirty="0">
                <a:latin typeface="Arial" panose="020B0604020202020204" pitchFamily="34" charset="0"/>
                <a:cs typeface="Arial" panose="020B0604020202020204" pitchFamily="34" charset="0"/>
              </a:rPr>
              <a:t>ичн</a:t>
            </a:r>
            <a:r>
              <a:rPr sz="1100" dirty="0">
                <a:latin typeface="Arial" panose="020B0604020202020204" pitchFamily="34" charset="0"/>
                <a:cs typeface="Arial" panose="020B0604020202020204" pitchFamily="34" charset="0"/>
              </a:rPr>
              <a:t>ост</a:t>
            </a:r>
            <a:r>
              <a:rPr sz="1100" spc="-5" dirty="0">
                <a:latin typeface="Arial" panose="020B0604020202020204" pitchFamily="34" charset="0"/>
                <a:cs typeface="Arial" panose="020B0604020202020204" pitchFamily="34" charset="0"/>
              </a:rPr>
              <a:t>ны</a:t>
            </a:r>
            <a:r>
              <a:rPr sz="1100" dirty="0">
                <a:latin typeface="Arial" panose="020B0604020202020204" pitchFamily="34" charset="0"/>
                <a:cs typeface="Arial" panose="020B0604020202020204" pitchFamily="34" charset="0"/>
              </a:rPr>
              <a:t>е,</a:t>
            </a:r>
            <a:r>
              <a:rPr sz="11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общек</a:t>
            </a:r>
            <a:r>
              <a:rPr sz="1100" spc="-2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у</a:t>
            </a:r>
            <a:r>
              <a:rPr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л</a:t>
            </a:r>
            <a:r>
              <a:rPr sz="1100" spc="-8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ь</a:t>
            </a:r>
            <a:r>
              <a:rPr sz="1100" spc="-1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ур</a:t>
            </a:r>
            <a:r>
              <a:rPr sz="11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ны</a:t>
            </a:r>
            <a:r>
              <a:rPr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31750"/>
            <a:r>
              <a:rPr sz="11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Уро</a:t>
            </a:r>
            <a:r>
              <a:rPr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11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ен</a:t>
            </a:r>
            <a:r>
              <a:rPr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ь</a:t>
            </a:r>
            <a:r>
              <a:rPr sz="11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latin typeface="Arial" panose="020B0604020202020204" pitchFamily="34" charset="0"/>
                <a:cs typeface="Arial" panose="020B0604020202020204" pitchFamily="34" charset="0"/>
              </a:rPr>
              <a:t>ква</a:t>
            </a:r>
            <a:r>
              <a:rPr sz="1100" spc="-5" dirty="0">
                <a:latin typeface="Arial" panose="020B0604020202020204" pitchFamily="34" charset="0"/>
                <a:cs typeface="Arial" panose="020B0604020202020204" pitchFamily="34" charset="0"/>
              </a:rPr>
              <a:t>ли</a:t>
            </a:r>
            <a:r>
              <a:rPr sz="1100" spc="-10" dirty="0">
                <a:latin typeface="Arial" panose="020B0604020202020204" pitchFamily="34" charset="0"/>
                <a:cs typeface="Arial" panose="020B0604020202020204" pitchFamily="34" charset="0"/>
              </a:rPr>
              <a:t>ф</a:t>
            </a:r>
            <a:r>
              <a:rPr sz="1100" spc="-5" dirty="0"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z="1100" dirty="0">
                <a:latin typeface="Arial" panose="020B0604020202020204" pitchFamily="34" charset="0"/>
                <a:cs typeface="Arial" panose="020B0604020202020204" pitchFamily="34" charset="0"/>
              </a:rPr>
              <a:t>кац</a:t>
            </a:r>
            <a:r>
              <a:rPr sz="1100" spc="-5" dirty="0"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z="1100" dirty="0"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z="11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z="1100" spc="-5" dirty="0">
                <a:latin typeface="Arial" panose="020B0604020202020204" pitchFamily="34" charset="0"/>
                <a:cs typeface="Arial" panose="020B0604020202020204" pitchFamily="34" charset="0"/>
              </a:rPr>
              <a:t> о</a:t>
            </a:r>
            <a:r>
              <a:rPr sz="1100" dirty="0">
                <a:latin typeface="Arial" panose="020B0604020202020204" pitchFamily="34" charset="0"/>
                <a:cs typeface="Arial" panose="020B0604020202020204" pitchFamily="34" charset="0"/>
              </a:rPr>
              <a:t>б</a:t>
            </a:r>
            <a:r>
              <a:rPr sz="1100" spc="-5" dirty="0"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sz="1100" dirty="0"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sz="1100" spc="-5" dirty="0">
                <a:latin typeface="Arial" panose="020B0604020202020204" pitchFamily="34" charset="0"/>
                <a:cs typeface="Arial" panose="020B0604020202020204" pitchFamily="34" charset="0"/>
              </a:rPr>
              <a:t>зо</a:t>
            </a:r>
            <a:r>
              <a:rPr sz="1100" dirty="0">
                <a:latin typeface="Arial" panose="020B0604020202020204" pitchFamily="34" charset="0"/>
                <a:cs typeface="Arial" panose="020B0604020202020204" pitchFamily="34" charset="0"/>
              </a:rPr>
              <a:t>ва</a:t>
            </a:r>
            <a:r>
              <a:rPr sz="1100" spc="-5" dirty="0">
                <a:latin typeface="Arial" panose="020B0604020202020204" pitchFamily="34" charset="0"/>
                <a:cs typeface="Arial" panose="020B0604020202020204" pitchFamily="34" charset="0"/>
              </a:rPr>
              <a:t>ния</a:t>
            </a:r>
            <a:endParaRPr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object 8"/>
          <p:cNvSpPr/>
          <p:nvPr/>
        </p:nvSpPr>
        <p:spPr>
          <a:xfrm>
            <a:off x="3852718" y="5967200"/>
            <a:ext cx="1417079" cy="477520"/>
          </a:xfrm>
          <a:custGeom>
            <a:avLst/>
            <a:gdLst/>
            <a:ahLst/>
            <a:cxnLst/>
            <a:rect l="l" t="t" r="r" b="b"/>
            <a:pathLst>
              <a:path w="1018539" h="477520">
                <a:moveTo>
                  <a:pt x="877685" y="380136"/>
                </a:moveTo>
                <a:lnTo>
                  <a:pt x="237032" y="380136"/>
                </a:lnTo>
                <a:lnTo>
                  <a:pt x="780186" y="382219"/>
                </a:lnTo>
                <a:lnTo>
                  <a:pt x="779818" y="477253"/>
                </a:lnTo>
                <a:lnTo>
                  <a:pt x="877685" y="380136"/>
                </a:lnTo>
                <a:close/>
              </a:path>
              <a:path w="1018539" h="477520">
                <a:moveTo>
                  <a:pt x="238493" y="0"/>
                </a:moveTo>
                <a:lnTo>
                  <a:pt x="0" y="236664"/>
                </a:lnTo>
                <a:lnTo>
                  <a:pt x="236664" y="475170"/>
                </a:lnTo>
                <a:lnTo>
                  <a:pt x="237032" y="380136"/>
                </a:lnTo>
                <a:lnTo>
                  <a:pt x="877685" y="380136"/>
                </a:lnTo>
                <a:lnTo>
                  <a:pt x="1018311" y="240588"/>
                </a:lnTo>
                <a:lnTo>
                  <a:pt x="875952" y="97129"/>
                </a:lnTo>
                <a:lnTo>
                  <a:pt x="781278" y="97129"/>
                </a:lnTo>
                <a:lnTo>
                  <a:pt x="238125" y="95034"/>
                </a:lnTo>
                <a:lnTo>
                  <a:pt x="238493" y="0"/>
                </a:lnTo>
                <a:close/>
              </a:path>
              <a:path w="1018539" h="477520">
                <a:moveTo>
                  <a:pt x="781646" y="2095"/>
                </a:moveTo>
                <a:lnTo>
                  <a:pt x="781278" y="97129"/>
                </a:lnTo>
                <a:lnTo>
                  <a:pt x="875952" y="97129"/>
                </a:lnTo>
                <a:lnTo>
                  <a:pt x="781646" y="2095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8"/>
          <p:cNvSpPr/>
          <p:nvPr/>
        </p:nvSpPr>
        <p:spPr>
          <a:xfrm rot="5400000" flipH="1">
            <a:off x="4966760" y="2997074"/>
            <a:ext cx="1391651" cy="458745"/>
          </a:xfrm>
          <a:custGeom>
            <a:avLst/>
            <a:gdLst/>
            <a:ahLst/>
            <a:cxnLst/>
            <a:rect l="l" t="t" r="r" b="b"/>
            <a:pathLst>
              <a:path w="1018539" h="477520">
                <a:moveTo>
                  <a:pt x="877685" y="380136"/>
                </a:moveTo>
                <a:lnTo>
                  <a:pt x="237032" y="380136"/>
                </a:lnTo>
                <a:lnTo>
                  <a:pt x="780186" y="382219"/>
                </a:lnTo>
                <a:lnTo>
                  <a:pt x="779818" y="477253"/>
                </a:lnTo>
                <a:lnTo>
                  <a:pt x="877685" y="380136"/>
                </a:lnTo>
                <a:close/>
              </a:path>
              <a:path w="1018539" h="477520">
                <a:moveTo>
                  <a:pt x="238493" y="0"/>
                </a:moveTo>
                <a:lnTo>
                  <a:pt x="0" y="236664"/>
                </a:lnTo>
                <a:lnTo>
                  <a:pt x="236664" y="475170"/>
                </a:lnTo>
                <a:lnTo>
                  <a:pt x="237032" y="380136"/>
                </a:lnTo>
                <a:lnTo>
                  <a:pt x="877685" y="380136"/>
                </a:lnTo>
                <a:lnTo>
                  <a:pt x="1018311" y="240588"/>
                </a:lnTo>
                <a:lnTo>
                  <a:pt x="875952" y="97129"/>
                </a:lnTo>
                <a:lnTo>
                  <a:pt x="781278" y="97129"/>
                </a:lnTo>
                <a:lnTo>
                  <a:pt x="238125" y="95034"/>
                </a:lnTo>
                <a:lnTo>
                  <a:pt x="238493" y="0"/>
                </a:lnTo>
                <a:close/>
              </a:path>
              <a:path w="1018539" h="477520">
                <a:moveTo>
                  <a:pt x="781646" y="2095"/>
                </a:moveTo>
                <a:lnTo>
                  <a:pt x="781278" y="97129"/>
                </a:lnTo>
                <a:lnTo>
                  <a:pt x="875952" y="97129"/>
                </a:lnTo>
                <a:lnTo>
                  <a:pt x="781646" y="2095"/>
                </a:lnTo>
                <a:close/>
              </a:path>
            </a:pathLst>
          </a:custGeom>
          <a:gradFill>
            <a:gsLst>
              <a:gs pos="0">
                <a:srgbClr val="85DBE9"/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0" scaled="0"/>
          </a:gradFill>
          <a:ln>
            <a:noFill/>
          </a:ln>
          <a:effectLst>
            <a:glow rad="63500">
              <a:schemeClr val="bg1"/>
            </a:glow>
          </a:effectLst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8"/>
          <p:cNvSpPr/>
          <p:nvPr/>
        </p:nvSpPr>
        <p:spPr>
          <a:xfrm rot="5400000" flipH="1">
            <a:off x="2768139" y="2997074"/>
            <a:ext cx="1391651" cy="458745"/>
          </a:xfrm>
          <a:custGeom>
            <a:avLst/>
            <a:gdLst/>
            <a:ahLst/>
            <a:cxnLst/>
            <a:rect l="l" t="t" r="r" b="b"/>
            <a:pathLst>
              <a:path w="1018539" h="477520">
                <a:moveTo>
                  <a:pt x="877685" y="380136"/>
                </a:moveTo>
                <a:lnTo>
                  <a:pt x="237032" y="380136"/>
                </a:lnTo>
                <a:lnTo>
                  <a:pt x="780186" y="382219"/>
                </a:lnTo>
                <a:lnTo>
                  <a:pt x="779818" y="477253"/>
                </a:lnTo>
                <a:lnTo>
                  <a:pt x="877685" y="380136"/>
                </a:lnTo>
                <a:close/>
              </a:path>
              <a:path w="1018539" h="477520">
                <a:moveTo>
                  <a:pt x="238493" y="0"/>
                </a:moveTo>
                <a:lnTo>
                  <a:pt x="0" y="236664"/>
                </a:lnTo>
                <a:lnTo>
                  <a:pt x="236664" y="475170"/>
                </a:lnTo>
                <a:lnTo>
                  <a:pt x="237032" y="380136"/>
                </a:lnTo>
                <a:lnTo>
                  <a:pt x="877685" y="380136"/>
                </a:lnTo>
                <a:lnTo>
                  <a:pt x="1018311" y="240588"/>
                </a:lnTo>
                <a:lnTo>
                  <a:pt x="875952" y="97129"/>
                </a:lnTo>
                <a:lnTo>
                  <a:pt x="781278" y="97129"/>
                </a:lnTo>
                <a:lnTo>
                  <a:pt x="238125" y="95034"/>
                </a:lnTo>
                <a:lnTo>
                  <a:pt x="238493" y="0"/>
                </a:lnTo>
                <a:close/>
              </a:path>
              <a:path w="1018539" h="477520">
                <a:moveTo>
                  <a:pt x="781646" y="2095"/>
                </a:moveTo>
                <a:lnTo>
                  <a:pt x="781278" y="97129"/>
                </a:lnTo>
                <a:lnTo>
                  <a:pt x="875952" y="97129"/>
                </a:lnTo>
                <a:lnTo>
                  <a:pt x="781646" y="2095"/>
                </a:lnTo>
                <a:close/>
              </a:path>
            </a:pathLst>
          </a:custGeom>
          <a:gradFill>
            <a:gsLst>
              <a:gs pos="0">
                <a:srgbClr val="85DBE9"/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0" scaled="0"/>
          </a:gradFill>
          <a:ln>
            <a:noFill/>
          </a:ln>
          <a:effectLst>
            <a:glow rad="63500">
              <a:schemeClr val="bg1"/>
            </a:glow>
          </a:effectLst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2812108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6752"/>
            <a:ext cx="9144000" cy="2758440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="" xmlns:a16="http://schemas.microsoft.com/office/drawing/2014/main" id="{89FD5046-76E7-4063-9C1E-95931EFAB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76672"/>
            <a:ext cx="9143999" cy="720080"/>
          </a:xfrm>
        </p:spPr>
        <p:txBody>
          <a:bodyPr>
            <a:noAutofit/>
          </a:bodyPr>
          <a:lstStyle/>
          <a:p>
            <a:pPr marL="432000">
              <a:lnSpc>
                <a:spcPct val="100000"/>
              </a:lnSpc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МЭО. Дети с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ограниченными возможностями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здоровья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07420" y="4299125"/>
            <a:ext cx="8231780" cy="20826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buClr>
                <a:srgbClr val="B6452D"/>
              </a:buClr>
              <a:buSzPct val="120000"/>
            </a:pP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АДАПТИРОВАННЫ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ОБРАЗОВАТЕЛЬНЫЕ ПРОГРАММЫ: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8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Дети с нарушением речи</a:t>
            </a:r>
          </a:p>
          <a:p>
            <a:pPr marL="285750" indent="-285750">
              <a:spcAft>
                <a:spcPts val="8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Дети с тяжёлым нарушением речи</a:t>
            </a:r>
          </a:p>
          <a:p>
            <a:pPr marL="285750" indent="-285750">
              <a:spcAft>
                <a:spcPts val="8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Дети с задержкой психического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развития (темповое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временное отставание)</a:t>
            </a:r>
          </a:p>
          <a:p>
            <a:pPr marL="285750" indent="-285750">
              <a:spcAft>
                <a:spcPts val="8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Дети с задержкой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психологического развития церебрально-органического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генеза)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8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Дети с легкой степенью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умственной отсталостью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13957" y="1470302"/>
            <a:ext cx="299139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Circe Bold" panose="020B0602020203020203" pitchFamily="34" charset="-52"/>
              </a:rPr>
              <a:t>Обеспечение </a:t>
            </a:r>
            <a:r>
              <a:rPr lang="ru-RU" dirty="0" smtClean="0">
                <a:latin typeface="Circe Bold" panose="020B0602020203020203" pitchFamily="34" charset="-52"/>
              </a:rPr>
              <a:t>адаптивной дифференцированной образовательной среды </a:t>
            </a:r>
            <a:r>
              <a:rPr lang="ru-RU" dirty="0">
                <a:latin typeface="Circe Bold" panose="020B0602020203020203" pitchFamily="34" charset="-52"/>
              </a:rPr>
              <a:t>для детей </a:t>
            </a:r>
            <a:r>
              <a:rPr lang="ru-RU" dirty="0" smtClean="0">
                <a:latin typeface="Circe Bold" panose="020B0602020203020203" pitchFamily="34" charset="-52"/>
              </a:rPr>
              <a:t>с особыми образовательными потребностями</a:t>
            </a:r>
            <a:endParaRPr lang="ru-RU" dirty="0">
              <a:latin typeface="Circe Bold" panose="020B0602020203020203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665846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="" xmlns:a16="http://schemas.microsoft.com/office/drawing/2014/main" id="{89FD5046-76E7-4063-9C1E-95931EFAB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76672"/>
            <a:ext cx="9143999" cy="720080"/>
          </a:xfrm>
        </p:spPr>
        <p:txBody>
          <a:bodyPr>
            <a:noAutofit/>
          </a:bodyPr>
          <a:lstStyle/>
          <a:p>
            <a:pPr marL="432000">
              <a:lnSpc>
                <a:spcPct val="100000"/>
              </a:lnSpc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МЭО. Одарённые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и высокомотивированные дети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84734" y="4162943"/>
            <a:ext cx="846767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44000" indent="-144000">
              <a:spcAft>
                <a:spcPts val="60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Образование </a:t>
            </a: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высокомотивированных и одарённых детей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основе персонализированного обучения и реализации индивидуальных образовательных маршрутов</a:t>
            </a:r>
            <a:endParaRPr lang="en-US" sz="1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84734" y="5135566"/>
            <a:ext cx="3486375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44000" indent="-144000">
              <a:spcAft>
                <a:spcPts val="60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Модели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организации учебного процесса: </a:t>
            </a:r>
          </a:p>
          <a:p>
            <a:pPr marL="612000" lvl="2" indent="-1440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Подготовка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к олимпиадам</a:t>
            </a:r>
          </a:p>
          <a:p>
            <a:pPr marL="612000" lvl="2" indent="-1440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Внутришкольная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сеть</a:t>
            </a:r>
          </a:p>
          <a:p>
            <a:pPr marL="612000" lvl="2" indent="-1440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Региональная сеть</a:t>
            </a:r>
            <a:endParaRPr lang="en-U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45874" y="5135566"/>
            <a:ext cx="4267200" cy="14619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44000" indent="-144000">
              <a:spcAft>
                <a:spcPts val="60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Специализированные цифровые учебные материалы, в том числе: </a:t>
            </a:r>
          </a:p>
          <a:p>
            <a:pPr marL="612000" lvl="2" indent="-171450">
              <a:buClr>
                <a:srgbClr val="C00000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Сборники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по подготовке к олимпиадам</a:t>
            </a:r>
          </a:p>
          <a:p>
            <a:pPr marL="612000" lvl="2" indent="-171450">
              <a:buClr>
                <a:srgbClr val="C00000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Сборники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межпредметных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заданий</a:t>
            </a:r>
          </a:p>
          <a:p>
            <a:pPr marL="612000" lvl="2" indent="-171450">
              <a:buClr>
                <a:srgbClr val="C00000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Сборники проектной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исследовательской деятельности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6752"/>
            <a:ext cx="9144000" cy="2720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252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>
            <a:extLst>
              <a:ext uri="{FF2B5EF4-FFF2-40B4-BE49-F238E27FC236}">
                <a16:creationId xmlns="" xmlns:a16="http://schemas.microsoft.com/office/drawing/2014/main" id="{89FD5046-76E7-4063-9C1E-95931EFAB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76672"/>
            <a:ext cx="9143999" cy="720080"/>
          </a:xfrm>
        </p:spPr>
        <p:txBody>
          <a:bodyPr>
            <a:noAutofit/>
          </a:bodyPr>
          <a:lstStyle/>
          <a:p>
            <a:pPr marL="432000">
              <a:lnSpc>
                <a:spcPct val="100000"/>
              </a:lnSpc>
            </a:pP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Технические требования к устройствам пользователей</a:t>
            </a: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2081" y="1727887"/>
            <a:ext cx="4278628" cy="38702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9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Диагональ экрана: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от 10′</a:t>
            </a:r>
          </a:p>
          <a:p>
            <a:pPr marL="285750" indent="-285750">
              <a:spcAft>
                <a:spcPts val="9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Персональный компьютер/Ноутбук/ Планшет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CPU: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от 1,1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Мгц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9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Оперативная память (RAM):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2Gb</a:t>
            </a:r>
          </a:p>
          <a:p>
            <a:pPr marL="285750" indent="-285750">
              <a:spcAft>
                <a:spcPts val="9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Место для хранения информации (ROM):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не менее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16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Gb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9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Рекомендуемые браузеры для работы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 МЭО: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Google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Chrome последняя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версия, Спутник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9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Поддерживаемые платформы: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Windows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XP SP3/7/8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 выше;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iOS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6.0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и выше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Android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4.0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и выше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MAC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OS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10.8.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758" y="1196752"/>
            <a:ext cx="4267242" cy="566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033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1" y="5416731"/>
            <a:ext cx="9143999" cy="1441269"/>
          </a:xfrm>
          <a:prstGeom prst="rect">
            <a:avLst/>
          </a:prstGeom>
          <a:solidFill>
            <a:schemeClr val="tx1">
              <a:lumMod val="10000"/>
              <a:lumOff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Заголовок 1">
            <a:extLst>
              <a:ext uri="{FF2B5EF4-FFF2-40B4-BE49-F238E27FC236}">
                <a16:creationId xmlns="" xmlns:a16="http://schemas.microsoft.com/office/drawing/2014/main" id="{89FD5046-76E7-4063-9C1E-95931EFAB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9254"/>
            <a:ext cx="9143999" cy="720080"/>
          </a:xfrm>
        </p:spPr>
        <p:txBody>
          <a:bodyPr>
            <a:noAutofit/>
          </a:bodyPr>
          <a:lstStyle/>
          <a:p>
            <a:pPr marL="432000">
              <a:lnSpc>
                <a:spcPct val="100000"/>
              </a:lnSpc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Базовая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стоимость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9151644"/>
              </p:ext>
            </p:extLst>
          </p:nvPr>
        </p:nvGraphicFramePr>
        <p:xfrm>
          <a:off x="239486" y="1497874"/>
          <a:ext cx="8665029" cy="3570513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3243943"/>
                <a:gridCol w="5421086"/>
              </a:tblGrid>
              <a:tr h="913829">
                <a:tc>
                  <a:txBody>
                    <a:bodyPr/>
                    <a:lstStyle/>
                    <a:p>
                      <a:pPr marL="2880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</a:rPr>
                        <a:t>Варианты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подключения</a:t>
                      </a:r>
                      <a:endParaRPr lang="ru-RU" sz="15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596" marR="90596" marT="0" marB="0" anchor="ctr"/>
                </a:tc>
                <a:tc>
                  <a:txBody>
                    <a:bodyPr/>
                    <a:lstStyle/>
                    <a:p>
                      <a:pPr marL="2880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Цена за </a:t>
                      </a:r>
                      <a:r>
                        <a:rPr lang="ru-RU" sz="1600" dirty="0" smtClean="0">
                          <a:effectLst/>
                        </a:rPr>
                        <a:t>пакет* учебных онлайн курсов на 1 учащегося </a:t>
                      </a:r>
                      <a:r>
                        <a:rPr lang="ru-RU" sz="1600" dirty="0">
                          <a:effectLst/>
                        </a:rPr>
                        <a:t>в год, руб.</a:t>
                      </a:r>
                      <a:endParaRPr lang="ru-RU" sz="15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596" marR="90596" marT="0" marB="0" anchor="ctr"/>
                </a:tc>
              </a:tr>
              <a:tr h="597835">
                <a:tc>
                  <a:txBody>
                    <a:bodyPr/>
                    <a:lstStyle/>
                    <a:p>
                      <a:pPr marL="2880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Отдельные классы</a:t>
                      </a:r>
                      <a:endParaRPr lang="ru-RU" sz="15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596" marR="90596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60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800</a:t>
                      </a:r>
                      <a:endParaRPr lang="ru-RU" sz="15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596" marR="90596" marT="0" marB="0" anchor="ctr"/>
                </a:tc>
              </a:tr>
              <a:tr h="1235309">
                <a:tc>
                  <a:txBody>
                    <a:bodyPr/>
                    <a:lstStyle/>
                    <a:p>
                      <a:pPr marL="2880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Пакетное подключение </a:t>
                      </a:r>
                      <a:r>
                        <a:rPr lang="ru-RU" sz="1600" dirty="0" smtClean="0">
                          <a:effectLst/>
                        </a:rPr>
                        <a:t>по уровням </a:t>
                      </a:r>
                      <a:r>
                        <a:rPr lang="ru-RU" sz="1600" dirty="0">
                          <a:effectLst/>
                        </a:rPr>
                        <a:t>общего образования</a:t>
                      </a:r>
                      <a:endParaRPr lang="ru-RU" sz="15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596" marR="90596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60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720</a:t>
                      </a:r>
                      <a:endParaRPr lang="ru-RU" sz="15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596" marR="90596" marT="0" marB="0" anchor="ctr"/>
                </a:tc>
              </a:tr>
              <a:tr h="823540">
                <a:tc>
                  <a:txBody>
                    <a:bodyPr/>
                    <a:lstStyle/>
                    <a:p>
                      <a:pPr marL="2880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Пакетное подключение </a:t>
                      </a:r>
                      <a:r>
                        <a:rPr lang="ru-RU" sz="1600" dirty="0" smtClean="0">
                          <a:effectLst/>
                        </a:rPr>
                        <a:t>всей школы</a:t>
                      </a:r>
                      <a:endParaRPr lang="ru-RU" sz="15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596" marR="90596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60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650</a:t>
                      </a:r>
                      <a:endParaRPr lang="ru-RU" sz="15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596" marR="90596" marT="0" marB="0" anchor="ctr"/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592181" y="5675700"/>
            <a:ext cx="795963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*Пакет 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учебных онлайн курсов на 1 учащегося включает все </a:t>
            </a:r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i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онлайн 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курсы соответствующего класса. </a:t>
            </a:r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i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Среднее 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количество онлайн курсов в одном </a:t>
            </a:r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классе – 10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44974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>
            <a:extLst>
              <a:ext uri="{FF2B5EF4-FFF2-40B4-BE49-F238E27FC236}">
                <a16:creationId xmlns="" xmlns:a16="http://schemas.microsoft.com/office/drawing/2014/main" id="{89FD5046-76E7-4063-9C1E-95931EFAB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67963"/>
            <a:ext cx="9143999" cy="720080"/>
          </a:xfrm>
        </p:spPr>
        <p:txBody>
          <a:bodyPr>
            <a:noAutofit/>
          </a:bodyPr>
          <a:lstStyle/>
          <a:p>
            <a:pPr marL="432000">
              <a:lnSpc>
                <a:spcPct val="100000"/>
              </a:lnSpc>
            </a:pP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Непрерывное Профессиональное развитие педагогов</a:t>
            </a: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283286" y="1314909"/>
            <a:ext cx="3521081" cy="54014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18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В процессе работы</a:t>
            </a:r>
            <a:b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с системой</a:t>
            </a:r>
          </a:p>
          <a:p>
            <a:pPr marL="285750" indent="-285750">
              <a:spcAft>
                <a:spcPts val="18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Открытые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вебинары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по актуальной тематике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современного образования</a:t>
            </a:r>
          </a:p>
          <a:p>
            <a:pPr marL="285750" indent="-285750">
              <a:spcAft>
                <a:spcPts val="18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Дистанционное обучение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на курсах повышения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квалификации</a:t>
            </a:r>
          </a:p>
          <a:p>
            <a:pPr marL="285750" indent="-285750">
              <a:spcAft>
                <a:spcPts val="18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Возможность обучения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по индивидуальной модульной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программе</a:t>
            </a:r>
          </a:p>
          <a:p>
            <a:pPr marL="285750" indent="-285750">
              <a:spcAft>
                <a:spcPts val="18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Практические занятия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по работе с системой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МЭО</a:t>
            </a:r>
          </a:p>
          <a:p>
            <a:pPr marL="285750" indent="-285750">
              <a:spcAft>
                <a:spcPts val="18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Педагогические мастерские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и 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воркшопы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6752"/>
            <a:ext cx="4869891" cy="566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148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="" xmlns:a16="http://schemas.microsoft.com/office/drawing/2014/main" id="{89FD5046-76E7-4063-9C1E-95931EFAB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67963"/>
            <a:ext cx="9143999" cy="720080"/>
          </a:xfrm>
        </p:spPr>
        <p:txBody>
          <a:bodyPr>
            <a:noAutofit/>
          </a:bodyPr>
          <a:lstStyle/>
          <a:p>
            <a:pPr marL="432000">
              <a:lnSpc>
                <a:spcPct val="100000"/>
              </a:lnSpc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Образовательным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организациям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866607" y="1446709"/>
            <a:ext cx="4998720" cy="5186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6000" indent="-216000">
              <a:spcAft>
                <a:spcPts val="600"/>
              </a:spcAft>
              <a:buClr>
                <a:srgbClr val="B6452D"/>
              </a:buClr>
              <a:buFont typeface="Wingdings" panose="05000000000000000000" pitchFamily="2" charset="2"/>
              <a:buChar char="§"/>
            </a:pP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Обеспечение  реализации требований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ФГОС с целью достижения новых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образовательных результатов и формирования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цифровых компетенций у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обучающихся.</a:t>
            </a: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6000" indent="-216000">
              <a:spcAft>
                <a:spcPts val="600"/>
              </a:spcAft>
              <a:buClr>
                <a:srgbClr val="B6452D"/>
              </a:buClr>
              <a:buFont typeface="Wingdings" panose="05000000000000000000" pitchFamily="2" charset="2"/>
              <a:buChar char="§"/>
            </a:pP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Интеграция всех видов образовательной деятельности учащихся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как в системе основного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образования (урочной и внеурочной),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так и в системе дополнительного образования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16000" indent="-216000">
              <a:spcAft>
                <a:spcPts val="600"/>
              </a:spcAft>
              <a:buClr>
                <a:srgbClr val="B6452D"/>
              </a:buClr>
              <a:buFont typeface="Wingdings" panose="05000000000000000000" pitchFamily="2" charset="2"/>
              <a:buChar char="§"/>
            </a:pP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Персонализация обучения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соответствии с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образовательными потребностями и психофизиологическими особенностями обучающихся.</a:t>
            </a: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6000" indent="-216000">
              <a:spcAft>
                <a:spcPts val="600"/>
              </a:spcAft>
              <a:buClr>
                <a:srgbClr val="B6452D"/>
              </a:buClr>
              <a:buFont typeface="Wingdings" panose="05000000000000000000" pitchFamily="2" charset="2"/>
              <a:buChar char="§"/>
            </a:pP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Организация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проектной и исследовательской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деятельности, а также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социальных практик в соответствии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с задачами социально-экономического развития региона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6000" indent="-216000">
              <a:spcAft>
                <a:spcPts val="600"/>
              </a:spcAft>
              <a:buClr>
                <a:srgbClr val="B6452D"/>
              </a:buClr>
              <a:buFont typeface="Wingdings" panose="05000000000000000000" pitchFamily="2" charset="2"/>
              <a:buChar char="§"/>
            </a:pP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Непрерывное профессиональное развитие педагогов в контексте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формирования компетенций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, необходимых для реализации федерального проекта «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Цифровая школа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».</a:t>
            </a:r>
          </a:p>
          <a:p>
            <a:pPr marL="216000" indent="-216000">
              <a:spcAft>
                <a:spcPts val="600"/>
              </a:spcAft>
              <a:buClr>
                <a:srgbClr val="B6452D"/>
              </a:buClr>
              <a:buFont typeface="Wingdings" panose="05000000000000000000" pitchFamily="2" charset="2"/>
              <a:buChar char="§"/>
            </a:pP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Создание особых условий для работы с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одаренными и высокомотивированными детьми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, в том числе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подготовка к олимпиадам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16000" indent="-216000">
              <a:spcAft>
                <a:spcPts val="600"/>
              </a:spcAft>
              <a:buClr>
                <a:srgbClr val="B6452D"/>
              </a:buClr>
              <a:buFont typeface="Wingdings" panose="05000000000000000000" pitchFamily="2" charset="2"/>
              <a:buChar char="§"/>
            </a:pP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Обеспечение механизмов для реализации инклюзивного образования детей с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ограниченными возможностями здоровья (ОВЗ). </a:t>
            </a:r>
          </a:p>
          <a:p>
            <a:pPr marL="216000" indent="-216000">
              <a:spcAft>
                <a:spcPts val="600"/>
              </a:spcAft>
              <a:buClr>
                <a:srgbClr val="B6452D"/>
              </a:buClr>
              <a:buFont typeface="Wingdings" panose="05000000000000000000" pitchFamily="2" charset="2"/>
              <a:buChar char="§"/>
            </a:pP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Подготовка учащихся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к аттестационным процедурам различных видов: ЕГЭ,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ОГЭ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ВПР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и др.</a:t>
            </a:r>
          </a:p>
          <a:p>
            <a:pPr marL="216000" indent="-216000">
              <a:spcAft>
                <a:spcPts val="600"/>
              </a:spcAft>
              <a:buClr>
                <a:srgbClr val="B6452D"/>
              </a:buClr>
              <a:buFont typeface="Wingdings" panose="05000000000000000000" pitchFamily="2" charset="2"/>
              <a:buChar char="§"/>
            </a:pP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Развитие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образовательных сетей, в том числе профессиональных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и социальных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16000" indent="-216000">
              <a:spcAft>
                <a:spcPts val="600"/>
              </a:spcAft>
              <a:buClr>
                <a:srgbClr val="B6452D"/>
              </a:buClr>
              <a:buFont typeface="Wingdings" panose="05000000000000000000" pitchFamily="2" charset="2"/>
              <a:buChar char="§"/>
            </a:pP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Рост эффективности бюджетных расходов, оптимизация образовательного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процесса за счёт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введения модели 24:7:365</a:t>
            </a:r>
            <a:endParaRPr lang="ru-RU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188042"/>
            <a:ext cx="3583032" cy="5669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671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6752"/>
            <a:ext cx="9144000" cy="2983362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="" xmlns:a16="http://schemas.microsoft.com/office/drawing/2014/main" id="{89FD5046-76E7-4063-9C1E-95931EFAB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76672"/>
            <a:ext cx="9143999" cy="720080"/>
          </a:xfrm>
        </p:spPr>
        <p:txBody>
          <a:bodyPr>
            <a:noAutofit/>
          </a:bodyPr>
          <a:lstStyle/>
          <a:p>
            <a:pPr marL="432000">
              <a:lnSpc>
                <a:spcPct val="100000"/>
              </a:lnSpc>
            </a:pP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Семье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9448" y="4409321"/>
            <a:ext cx="8422281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6000" indent="-285750">
              <a:spcAft>
                <a:spcPts val="12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ИНФОРМАЦИОННАЯ </a:t>
            </a:r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БЕЗОПАСНОСТЬ И ПСИХОЛОГИЧЕСКИЙ КОМФОРТ ДЕТЕЙ</a:t>
            </a:r>
          </a:p>
          <a:p>
            <a:pPr marL="216000" indent="-285750">
              <a:spcAft>
                <a:spcPts val="12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МОТИВАЦИЯ ДЕТЕЙ К УЧЕНИЮ</a:t>
            </a:r>
          </a:p>
          <a:p>
            <a:pPr marL="216000" indent="-285750">
              <a:spcAft>
                <a:spcPts val="12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УЧАСТИЕ РОДИТЕЛЕЙ:</a:t>
            </a:r>
          </a:p>
          <a:p>
            <a:pPr marL="673200" lvl="2" indent="-144000">
              <a:spcAft>
                <a:spcPts val="400"/>
              </a:spcAft>
              <a:buClr>
                <a:srgbClr val="B6452D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в формировании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и своевременной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коррекции индивидуальных образовательных маршрутов своих детей;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73200" lvl="2" indent="-144000">
              <a:spcAft>
                <a:spcPts val="400"/>
              </a:spcAft>
              <a:buClr>
                <a:srgbClr val="B6452D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в контроле за реализацией индивидуальных учебных планов своих детей и уровне их учебных достижений;</a:t>
            </a:r>
          </a:p>
          <a:p>
            <a:pPr marL="673200" lvl="2" indent="-144000">
              <a:spcAft>
                <a:spcPts val="400"/>
              </a:spcAft>
              <a:buClr>
                <a:srgbClr val="B6452D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оперативной коммуникации со всеми участниками образовательных отношений по всем вопросам образовательного процесса своих детей.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09449" y="1426271"/>
            <a:ext cx="375775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6000" indent="-216000">
              <a:spcBef>
                <a:spcPts val="1200"/>
              </a:spcBef>
              <a:buClr>
                <a:srgbClr val="B6452D"/>
              </a:buClr>
              <a:buFont typeface="Wingdings" panose="05000000000000000000" pitchFamily="2" charset="2"/>
              <a:buChar char="§"/>
            </a:pP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СОВРЕМЕННАЯ И </a:t>
            </a: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ЭФФЕКТИВНАЯ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помощь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обучающимся по всем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вопросам текущей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учебной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деятельности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6000" indent="-216000">
              <a:spcBef>
                <a:spcPts val="1200"/>
              </a:spcBef>
              <a:buClr>
                <a:srgbClr val="B6452D"/>
              </a:buClr>
              <a:buFont typeface="Wingdings" panose="05000000000000000000" pitchFamily="2" charset="2"/>
              <a:buChar char="§"/>
            </a:pP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КОНСУЛЬТАЦИИ </a:t>
            </a: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ПРОФЕССИОНАЛЬНЫХ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психологов, педагогов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социальных педагогов, других специалистов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6000" indent="-216000">
              <a:spcBef>
                <a:spcPts val="1200"/>
              </a:spcBef>
              <a:buClr>
                <a:srgbClr val="B6452D"/>
              </a:buClr>
              <a:buFont typeface="Wingdings" panose="05000000000000000000" pitchFamily="2" charset="2"/>
              <a:buChar char="§"/>
            </a:pP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ФОРМИРОВАНИЕ </a:t>
            </a: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НАВЫКОВ И КОМПЕТЕНЦИЙ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XXI ВЕКА</a:t>
            </a:r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1116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>
            <a:extLst>
              <a:ext uri="{FF2B5EF4-FFF2-40B4-BE49-F238E27FC236}">
                <a16:creationId xmlns="" xmlns:a16="http://schemas.microsoft.com/office/drawing/2014/main" id="{89FD5046-76E7-4063-9C1E-95931EFAB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76672"/>
            <a:ext cx="9143999" cy="720080"/>
          </a:xfrm>
        </p:spPr>
        <p:txBody>
          <a:bodyPr>
            <a:noAutofit/>
          </a:bodyPr>
          <a:lstStyle/>
          <a:p>
            <a:pPr marL="432000">
              <a:lnSpc>
                <a:spcPct val="100000"/>
              </a:lnSpc>
            </a:pP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Обучающимся</a:t>
            </a:r>
            <a:endParaRPr lang="ru-RU" sz="3200" spc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18011" y="1457186"/>
            <a:ext cx="512935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ПЕРСОНАЛИЗАЦИЯ</a:t>
            </a: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образовательного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процесса</a:t>
            </a:r>
          </a:p>
          <a:p>
            <a:endParaRPr lang="ru-RU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ВЗАИМОДЕЙСТВИЕ </a:t>
            </a: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В СОЦИАЛЬНОЙ ОБРАЗОВАТЕЛЬНОЙ </a:t>
            </a:r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СЕТИ</a:t>
            </a: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о всеми участниками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образовательных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отношений</a:t>
            </a:r>
          </a:p>
          <a:p>
            <a:endParaRPr lang="ru-RU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ПРАКТИКООРИЕНТИРОВАННАЯ </a:t>
            </a: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ПРОЕКТНАЯ И </a:t>
            </a:r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УЧЕБНО—ИССЛЕДОВАТЕЛЬСКАЯ</a:t>
            </a: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деятельность с использованием образовательных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онлайн-ресурсов</a:t>
            </a:r>
          </a:p>
          <a:p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КОМФОРТНАЯ ОБРАЗОВАТЕЛЬНАЯ СРЕДА</a:t>
            </a: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за счёт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использования привычных для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обучающихся устройств и реализации различных видов деятельности в ходе образовательного процесса</a:t>
            </a:r>
          </a:p>
          <a:p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РАЗВИТИЕ </a:t>
            </a:r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МОТИВАЦИИ, ДЕЯТЕЛЬНОСТНЫХ И КОГНИТИВНЫХ РЕСУРСОВ ЛИЧНОСТИ</a:t>
            </a: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том числе за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счёт современных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систем оценивания (критериального, формирующего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ВОЗМОЖНОСТЬ </a:t>
            </a: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УЧАСТВОВАТЬ</a:t>
            </a: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в планировании, организации и в управлении своей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собственной образовательной деятельности</a:t>
            </a:r>
          </a:p>
          <a:p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ЭФФЕКТИВНАЯ ПОДГОТОВКА к ОГЭ и </a:t>
            </a:r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ЕГЭ</a:t>
            </a:r>
          </a:p>
          <a:p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ПОЗИТИВНАЯ СОЦИАЛИЗАЦИЯ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249" y="1196752"/>
            <a:ext cx="3396749" cy="566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471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3375"/>
            <a:ext cx="9144000" cy="5189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 bwMode="auto">
          <a:xfrm>
            <a:off x="-4499" y="5435601"/>
            <a:ext cx="9148499" cy="1422400"/>
          </a:xfrm>
          <a:prstGeom prst="rect">
            <a:avLst/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ct val="110000"/>
              </a:lnSpc>
              <a:spcBef>
                <a:spcPct val="50000"/>
              </a:spcBef>
              <a:defRPr/>
            </a:pPr>
            <a:endParaRPr lang="ru-RU">
              <a:solidFill>
                <a:srgbClr val="008000"/>
              </a:solidFill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467544" y="4653136"/>
            <a:ext cx="8208912" cy="41609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reflection blurRad="6350" stA="50000" endA="300" endPos="38500" dist="50800" dir="5400000" sy="-100000" algn="bl" rotWithShape="0"/>
          </a:effectLst>
        </p:spPr>
        <p:txBody>
          <a:bodyPr anchor="ctr"/>
          <a:lstStyle>
            <a:lvl1pPr>
              <a:spcBef>
                <a:spcPct val="20000"/>
              </a:spcBef>
              <a:spcAft>
                <a:spcPct val="50000"/>
              </a:spcAft>
              <a:buClr>
                <a:srgbClr val="CC0000"/>
              </a:buClr>
              <a:buChar char="•"/>
              <a:defRPr sz="20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ct val="30000"/>
              </a:spcAft>
              <a:buClr>
                <a:schemeClr val="folHlink"/>
              </a:buClr>
              <a:buChar char="•"/>
              <a:defRPr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6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4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>
              <a:buClr>
                <a:srgbClr val="000000"/>
              </a:buClr>
              <a:buFontTx/>
              <a:buNone/>
              <a:defRPr/>
            </a:pPr>
            <a:endParaRPr lang="ru-RU" altLang="ru-RU" sz="1400" b="0" kern="0" dirty="0" smtClean="0">
              <a:solidFill>
                <a:srgbClr val="000000"/>
              </a:solidFill>
            </a:endParaRPr>
          </a:p>
        </p:txBody>
      </p:sp>
      <p:sp>
        <p:nvSpPr>
          <p:cNvPr id="49157" name="Объект 2"/>
          <p:cNvSpPr>
            <a:spLocks noGrp="1"/>
          </p:cNvSpPr>
          <p:nvPr>
            <p:ph idx="1"/>
          </p:nvPr>
        </p:nvSpPr>
        <p:spPr>
          <a:xfrm>
            <a:off x="468313" y="4652963"/>
            <a:ext cx="8207375" cy="415925"/>
          </a:xfrm>
        </p:spPr>
        <p:txBody>
          <a:bodyPr anchor="ctr"/>
          <a:lstStyle/>
          <a:p>
            <a:pPr marL="0" indent="0" algn="r">
              <a:buFontTx/>
              <a:buNone/>
            </a:pPr>
            <a:r>
              <a:rPr lang="ru-RU" alt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Контакты</a:t>
            </a:r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0" y="-19050"/>
            <a:ext cx="9144000" cy="459718"/>
          </a:xfrm>
          <a:prstGeom prst="rect">
            <a:avLst/>
          </a:prstGeom>
          <a:gradFill flip="none" rotWithShape="1">
            <a:gsLst>
              <a:gs pos="75000">
                <a:srgbClr val="83DAE8"/>
              </a:gs>
              <a:gs pos="0">
                <a:srgbClr val="0BB6D2"/>
              </a:gs>
              <a:gs pos="100000">
                <a:schemeClr val="lt1"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tIns="36000" bIns="36000" anchor="ctr"/>
          <a:lstStyle/>
          <a:p>
            <a:pPr>
              <a:lnSpc>
                <a:spcPct val="110000"/>
              </a:lnSpc>
              <a:spcBef>
                <a:spcPct val="50000"/>
              </a:spcBef>
              <a:defRPr/>
            </a:pPr>
            <a:endParaRPr lang="ru-RU">
              <a:solidFill>
                <a:srgbClr val="008000"/>
              </a:solidFill>
            </a:endParaRPr>
          </a:p>
        </p:txBody>
      </p:sp>
      <p:pic>
        <p:nvPicPr>
          <p:cNvPr id="49161" name="Рисунок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23813"/>
            <a:ext cx="1728787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7" name="Объект 2"/>
          <p:cNvSpPr txBox="1">
            <a:spLocks/>
          </p:cNvSpPr>
          <p:nvPr/>
        </p:nvSpPr>
        <p:spPr bwMode="auto">
          <a:xfrm>
            <a:off x="5970494" y="5679283"/>
            <a:ext cx="2698844" cy="935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spcAft>
                <a:spcPct val="50000"/>
              </a:spcAft>
              <a:buClr>
                <a:srgbClr val="CC0000"/>
              </a:buClr>
              <a:buChar char="•"/>
              <a:defRPr sz="20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4488" indent="-180975">
              <a:spcBef>
                <a:spcPct val="20000"/>
              </a:spcBef>
              <a:spcAft>
                <a:spcPct val="30000"/>
              </a:spcAft>
              <a:buClr>
                <a:schemeClr val="folHlink"/>
              </a:buClr>
              <a:buChar char="•"/>
              <a:defRPr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536575" indent="-190500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6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709613" indent="-171450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4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876300" indent="-161925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13335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17907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22479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27051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accent6">
                    <a:lumMod val="50000"/>
                  </a:schemeClr>
                </a:solidFill>
              </a:rPr>
              <a:t>Тел.: </a:t>
            </a:r>
            <a:r>
              <a:rPr lang="ru-RU" sz="1200" b="1" dirty="0">
                <a:solidFill>
                  <a:schemeClr val="accent6">
                    <a:lumMod val="50000"/>
                  </a:schemeClr>
                </a:solidFill>
              </a:rPr>
              <a:t>+7 </a:t>
            </a:r>
            <a:r>
              <a:rPr lang="ru-RU" sz="1200" b="1" dirty="0" smtClean="0">
                <a:solidFill>
                  <a:schemeClr val="accent6">
                    <a:lumMod val="50000"/>
                  </a:schemeClr>
                </a:solidFill>
              </a:rPr>
              <a:t>(495) </a:t>
            </a:r>
            <a:r>
              <a:rPr lang="ru-RU" sz="1200" b="1" dirty="0">
                <a:solidFill>
                  <a:schemeClr val="accent6">
                    <a:lumMod val="50000"/>
                  </a:schemeClr>
                </a:solidFill>
              </a:rPr>
              <a:t>249-90-11 доб. </a:t>
            </a:r>
            <a:r>
              <a:rPr lang="ru-RU" sz="1200" b="1" dirty="0" smtClean="0">
                <a:solidFill>
                  <a:schemeClr val="accent6">
                    <a:lumMod val="50000"/>
                  </a:schemeClr>
                </a:solidFill>
              </a:rPr>
              <a:t>___</a:t>
            </a:r>
            <a:br>
              <a:rPr lang="ru-RU" sz="1200" b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1200" dirty="0" smtClean="0">
                <a:solidFill>
                  <a:schemeClr val="accent6">
                    <a:lumMod val="50000"/>
                  </a:schemeClr>
                </a:solidFill>
              </a:rPr>
              <a:t>Моб</a:t>
            </a:r>
            <a:r>
              <a:rPr lang="ru-RU" sz="1200" dirty="0">
                <a:solidFill>
                  <a:schemeClr val="accent6">
                    <a:lumMod val="50000"/>
                  </a:schemeClr>
                </a:solidFill>
              </a:rPr>
              <a:t>: </a:t>
            </a:r>
            <a:r>
              <a:rPr lang="ru-RU" sz="1200" b="1" dirty="0">
                <a:solidFill>
                  <a:schemeClr val="accent6">
                    <a:lumMod val="50000"/>
                  </a:schemeClr>
                </a:solidFill>
              </a:rPr>
              <a:t>+</a:t>
            </a:r>
            <a:r>
              <a:rPr lang="ru-RU" sz="1200" b="1" dirty="0" smtClean="0">
                <a:solidFill>
                  <a:schemeClr val="accent6">
                    <a:lumMod val="50000"/>
                  </a:schemeClr>
                </a:solidFill>
              </a:rPr>
              <a:t>7 </a:t>
            </a:r>
            <a:endParaRPr lang="ru-RU" sz="1200" b="1" dirty="0">
              <a:solidFill>
                <a:schemeClr val="accent6">
                  <a:lumMod val="50000"/>
                </a:schemeClr>
              </a:solidFill>
            </a:endParaRP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 smtClean="0">
                <a:solidFill>
                  <a:schemeClr val="accent6">
                    <a:lumMod val="50000"/>
                  </a:schemeClr>
                </a:solidFill>
                <a:hlinkClick r:id="rId5"/>
              </a:rPr>
              <a:t>_________</a:t>
            </a:r>
            <a:r>
              <a:rPr lang="en-US" sz="1200" dirty="0" smtClean="0">
                <a:solidFill>
                  <a:schemeClr val="accent6">
                    <a:lumMod val="50000"/>
                  </a:schemeClr>
                </a:solidFill>
                <a:hlinkClick r:id="rId5"/>
              </a:rPr>
              <a:t>@mob-edu.ru</a:t>
            </a:r>
            <a:endParaRPr lang="ru-RU" sz="12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ru-RU" sz="1200" b="0" dirty="0" smtClean="0">
                <a:solidFill>
                  <a:schemeClr val="accent6">
                    <a:lumMod val="50000"/>
                  </a:schemeClr>
                </a:solidFill>
                <a:hlinkClick r:id="rId6"/>
              </a:rPr>
              <a:t>www.mob-edu.ru</a:t>
            </a:r>
            <a:endParaRPr lang="ru-RU" sz="1200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Содержимое 4"/>
          <p:cNvSpPr txBox="1">
            <a:spLocks/>
          </p:cNvSpPr>
          <p:nvPr/>
        </p:nvSpPr>
        <p:spPr bwMode="auto">
          <a:xfrm>
            <a:off x="0" y="2528888"/>
            <a:ext cx="9144000" cy="2087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161925" indent="-161925" algn="l" rtl="0" eaLnBrk="0" fontAlgn="base" hangingPunct="0">
              <a:spcBef>
                <a:spcPct val="20000"/>
              </a:spcBef>
              <a:spcAft>
                <a:spcPct val="50000"/>
              </a:spcAft>
              <a:buClr>
                <a:srgbClr val="CC0000"/>
              </a:buClr>
              <a:buChar char="•"/>
              <a:defRPr sz="2000">
                <a:solidFill>
                  <a:srgbClr val="292929"/>
                </a:solidFill>
                <a:latin typeface="+mn-lt"/>
                <a:ea typeface="+mn-ea"/>
                <a:cs typeface="+mn-cs"/>
              </a:defRPr>
            </a:lvl1pPr>
            <a:lvl2pPr marL="344488" indent="-180975" algn="l" rtl="0" eaLnBrk="0" fontAlgn="base" hangingPunct="0">
              <a:spcBef>
                <a:spcPct val="20000"/>
              </a:spcBef>
              <a:spcAft>
                <a:spcPct val="30000"/>
              </a:spcAft>
              <a:buClr>
                <a:schemeClr val="folHlink"/>
              </a:buClr>
              <a:buChar char="•"/>
              <a:defRPr>
                <a:solidFill>
                  <a:srgbClr val="292929"/>
                </a:solidFill>
                <a:latin typeface="+mn-lt"/>
                <a:cs typeface="+mn-cs"/>
              </a:defRPr>
            </a:lvl2pPr>
            <a:lvl3pPr marL="536575" indent="-190500" algn="l" rtl="0" eaLnBrk="0" fontAlgn="base" hangingPunct="0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600">
                <a:solidFill>
                  <a:srgbClr val="292929"/>
                </a:solidFill>
                <a:latin typeface="+mn-lt"/>
                <a:cs typeface="+mn-cs"/>
              </a:defRPr>
            </a:lvl3pPr>
            <a:lvl4pPr marL="709613" indent="-171450" algn="l" rtl="0" eaLnBrk="0" fontAlgn="base" hangingPunct="0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400">
                <a:solidFill>
                  <a:srgbClr val="292929"/>
                </a:solidFill>
                <a:latin typeface="+mn-lt"/>
                <a:cs typeface="+mn-cs"/>
              </a:defRPr>
            </a:lvl4pPr>
            <a:lvl5pPr marL="876300" indent="-1619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+mn-lt"/>
                <a:cs typeface="+mn-cs"/>
              </a:defRPr>
            </a:lvl5pPr>
            <a:lvl6pPr marL="1333500" indent="-161925" algn="l" rtl="0" fontAlgn="base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+mn-lt"/>
                <a:cs typeface="+mn-cs"/>
              </a:defRPr>
            </a:lvl6pPr>
            <a:lvl7pPr marL="1790700" indent="-161925" algn="l" rtl="0" fontAlgn="base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+mn-lt"/>
                <a:cs typeface="+mn-cs"/>
              </a:defRPr>
            </a:lvl7pPr>
            <a:lvl8pPr marL="2247900" indent="-161925" algn="l" rtl="0" fontAlgn="base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+mn-lt"/>
                <a:cs typeface="+mn-cs"/>
              </a:defRPr>
            </a:lvl8pPr>
            <a:lvl9pPr marL="2705100" indent="-161925" algn="l" rtl="0" fontAlgn="base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ru-RU" sz="3200" kern="0" dirty="0">
                <a:latin typeface="Arial" panose="020B0604020202020204" pitchFamily="34" charset="0"/>
                <a:cs typeface="Arial" panose="020B0604020202020204" pitchFamily="34" charset="0"/>
              </a:rPr>
              <a:t>СПАСИБО ЗА ВНИМАНИЕ</a:t>
            </a:r>
            <a:endParaRPr lang="ru-RU" altLang="ru-RU" kern="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Объект 2"/>
          <p:cNvSpPr txBox="1">
            <a:spLocks/>
          </p:cNvSpPr>
          <p:nvPr/>
        </p:nvSpPr>
        <p:spPr bwMode="auto">
          <a:xfrm>
            <a:off x="465668" y="5679283"/>
            <a:ext cx="4432034" cy="935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spcAft>
                <a:spcPct val="50000"/>
              </a:spcAft>
              <a:buClr>
                <a:srgbClr val="CC0000"/>
              </a:buClr>
              <a:buChar char="•"/>
              <a:defRPr sz="20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4488" indent="-180975">
              <a:spcBef>
                <a:spcPct val="20000"/>
              </a:spcBef>
              <a:spcAft>
                <a:spcPct val="30000"/>
              </a:spcAft>
              <a:buClr>
                <a:schemeClr val="folHlink"/>
              </a:buClr>
              <a:buChar char="•"/>
              <a:defRPr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536575" indent="-190500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6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709613" indent="-171450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4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876300" indent="-161925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13335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17907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22479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27051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ctr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ru-RU" altLang="ru-RU" sz="1800" b="1" dirty="0" smtClean="0">
                <a:solidFill>
                  <a:srgbClr val="066B7C"/>
                </a:solidFill>
              </a:rPr>
              <a:t> </a:t>
            </a:r>
            <a:r>
              <a:rPr lang="ru-RU" altLang="ru-RU" sz="1800" b="1" i="1" dirty="0" smtClean="0">
                <a:solidFill>
                  <a:schemeClr val="accent6">
                    <a:lumMod val="50000"/>
                  </a:schemeClr>
                </a:solidFill>
              </a:rPr>
              <a:t>_______________________</a:t>
            </a:r>
            <a:endParaRPr lang="ru-RU" sz="1800" b="1" i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14400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 smtClean="0"/>
              <a:t>Руководитель Образовательных Проектов</a:t>
            </a:r>
          </a:p>
          <a:p>
            <a:pPr marL="144000">
              <a:spcBef>
                <a:spcPts val="0"/>
              </a:spcBef>
              <a:spcAft>
                <a:spcPts val="0"/>
              </a:spcAft>
              <a:buNone/>
            </a:pPr>
            <a:endParaRPr lang="ru-RU" sz="1200" dirty="0"/>
          </a:p>
          <a:p>
            <a:pPr marL="14400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/>
              <a:t>ООО «Мобильное Электронное Образование»</a:t>
            </a:r>
            <a:endParaRPr lang="en-US" altLang="ru-RU" sz="1200" b="0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6996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нтеграл">
  <a:themeElements>
    <a:clrScheme name="МЭО">
      <a:dk1>
        <a:srgbClr val="0A2A30"/>
      </a:dk1>
      <a:lt1>
        <a:sysClr val="window" lastClr="FFFFFF"/>
      </a:lt1>
      <a:dk2>
        <a:srgbClr val="323232"/>
      </a:dk2>
      <a:lt2>
        <a:srgbClr val="FFFFFF"/>
      </a:lt2>
      <a:accent1>
        <a:srgbClr val="49AEC3"/>
      </a:accent1>
      <a:accent2>
        <a:srgbClr val="F1BE49"/>
      </a:accent2>
      <a:accent3>
        <a:srgbClr val="CA4E44"/>
      </a:accent3>
      <a:accent4>
        <a:srgbClr val="64B161"/>
      </a:accent4>
      <a:accent5>
        <a:srgbClr val="2EB8D3"/>
      </a:accent5>
      <a:accent6>
        <a:srgbClr val="476D2D"/>
      </a:accent6>
      <a:hlink>
        <a:srgbClr val="124752"/>
      </a:hlink>
      <a:folHlink>
        <a:srgbClr val="64B161"/>
      </a:folHlink>
    </a:clrScheme>
    <a:fontScheme name="Open Sans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Тонкие сплошные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9000"/>
                <a:satMod val="145000"/>
              </a:schemeClr>
            </a:duotone>
          </a:blip>
          <a:tile tx="0" ty="0" sx="32000" sy="32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</a:schemeClr>
              <a:schemeClr val="phClr">
                <a:shade val="95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ntegral" id="{3577F8C9-A904-41D8-97D2-FD898F53F20E}" vid="{090DCB5F-146D-478A-852A-34B16FE9F3A8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Выявление межпредметных связей с использованием заданий с открытым</Template>
  <TotalTime>5806</TotalTime>
  <Words>632</Words>
  <Application>Microsoft Office PowerPoint</Application>
  <PresentationFormat>Экран (4:3)</PresentationFormat>
  <Paragraphs>221</Paragraphs>
  <Slides>20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Интеграл</vt:lpstr>
      <vt:lpstr>Презентация PowerPoint</vt:lpstr>
      <vt:lpstr>Миссия компании</vt:lpstr>
      <vt:lpstr>Комплекс решений</vt:lpstr>
      <vt:lpstr>Цифровая образовательная среда МЭО. Основные характеристики</vt:lpstr>
      <vt:lpstr>Равные образовательные возможности</vt:lpstr>
      <vt:lpstr>Методологические основы</vt:lpstr>
      <vt:lpstr>География</vt:lpstr>
      <vt:lpstr>Детский сад для воспитателей и детей </vt:lpstr>
      <vt:lpstr>Школа</vt:lpstr>
      <vt:lpstr>СПО</vt:lpstr>
      <vt:lpstr>Презентация PowerPoint</vt:lpstr>
      <vt:lpstr>МЭО. Дети с ограниченными возможностями здоровья</vt:lpstr>
      <vt:lpstr>МЭО. Одарённые и высокомотивированные дети</vt:lpstr>
      <vt:lpstr>Технические требования к устройствам пользователей</vt:lpstr>
      <vt:lpstr>Базовая стоимость</vt:lpstr>
      <vt:lpstr>Непрерывное Профессиональное развитие педагогов</vt:lpstr>
      <vt:lpstr>Образовательным организациям</vt:lpstr>
      <vt:lpstr>Семье</vt:lpstr>
      <vt:lpstr>Обучающимся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Долгова Татьяна</dc:creator>
  <cp:lastModifiedBy>Гергерт Анна</cp:lastModifiedBy>
  <cp:revision>167</cp:revision>
  <cp:lastPrinted>2018-07-13T10:37:24Z</cp:lastPrinted>
  <dcterms:created xsi:type="dcterms:W3CDTF">2018-06-15T09:46:19Z</dcterms:created>
  <dcterms:modified xsi:type="dcterms:W3CDTF">2020-01-31T16:06:02Z</dcterms:modified>
</cp:coreProperties>
</file>